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tiff" ContentType="image/tif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32" r:id="rId1"/>
  </p:sldMasterIdLst>
  <p:sldIdLst>
    <p:sldId id="257" r:id="rId2"/>
    <p:sldId id="300" r:id="rId3"/>
    <p:sldId id="258" r:id="rId4"/>
    <p:sldId id="303" r:id="rId5"/>
    <p:sldId id="302" r:id="rId6"/>
    <p:sldId id="301" r:id="rId7"/>
    <p:sldId id="296" r:id="rId8"/>
    <p:sldId id="261" r:id="rId9"/>
    <p:sldId id="263" r:id="rId10"/>
    <p:sldId id="281" r:id="rId11"/>
    <p:sldId id="299" r:id="rId12"/>
    <p:sldId id="292" r:id="rId13"/>
    <p:sldId id="293" r:id="rId14"/>
    <p:sldId id="279" r:id="rId15"/>
    <p:sldId id="287" r:id="rId16"/>
    <p:sldId id="288" r:id="rId17"/>
    <p:sldId id="269" r:id="rId18"/>
    <p:sldId id="294" r:id="rId19"/>
    <p:sldId id="270" r:id="rId20"/>
    <p:sldId id="304" r:id="rId21"/>
    <p:sldId id="306" r:id="rId22"/>
    <p:sldId id="305" r:id="rId23"/>
    <p:sldId id="265" r:id="rId24"/>
    <p:sldId id="291" r:id="rId25"/>
    <p:sldId id="266" r:id="rId26"/>
    <p:sldId id="286" r:id="rId27"/>
    <p:sldId id="285" r:id="rId28"/>
    <p:sldId id="290" r:id="rId29"/>
    <p:sldId id="271" r:id="rId30"/>
    <p:sldId id="273" r:id="rId31"/>
    <p:sldId id="280" r:id="rId32"/>
    <p:sldId id="262" r:id="rId33"/>
    <p:sldId id="295" r:id="rId34"/>
    <p:sldId id="277" r:id="rId35"/>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217" autoAdjust="0"/>
    <p:restoredTop sz="94660"/>
  </p:normalViewPr>
  <p:slideViewPr>
    <p:cSldViewPr>
      <p:cViewPr varScale="1">
        <p:scale>
          <a:sx n="87" d="100"/>
          <a:sy n="87" d="100"/>
        </p:scale>
        <p:origin x="1349" y="67"/>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8" name="Date Placeholder 27"/>
          <p:cNvSpPr>
            <a:spLocks noGrp="1"/>
          </p:cNvSpPr>
          <p:nvPr>
            <p:ph type="dt" sz="half" idx="10"/>
          </p:nvPr>
        </p:nvSpPr>
        <p:spPr/>
        <p:txBody>
          <a:bodyPr/>
          <a:lstStyle/>
          <a:p>
            <a:fld id="{1D8BD707-D9CF-40AE-B4C6-C98DA3205C09}" type="datetimeFigureOut">
              <a:rPr lang="en-US" smtClean="0"/>
              <a:pPr/>
              <a:t>7/6/2016</a:t>
            </a:fld>
            <a:endParaRPr lang="en-US"/>
          </a:p>
        </p:txBody>
      </p:sp>
      <p:sp>
        <p:nvSpPr>
          <p:cNvPr id="17" name="Footer Placeholder 16"/>
          <p:cNvSpPr>
            <a:spLocks noGrp="1"/>
          </p:cNvSpPr>
          <p:nvPr>
            <p:ph type="ftr" sz="quarter" idx="11"/>
          </p:nvPr>
        </p:nvSpPr>
        <p:spPr/>
        <p:txBody>
          <a:bodyPr/>
          <a:lstStyle/>
          <a:p>
            <a:endParaRPr lang="en-US"/>
          </a:p>
        </p:txBody>
      </p:sp>
      <p:sp>
        <p:nvSpPr>
          <p:cNvPr id="29" name="Slide Number Placeholder 28"/>
          <p:cNvSpPr>
            <a:spLocks noGrp="1"/>
          </p:cNvSpPr>
          <p:nvPr>
            <p:ph type="sldNum" sz="quarter" idx="12"/>
          </p:nvPr>
        </p:nvSpPr>
        <p:spPr/>
        <p:txBody>
          <a:bodyPr/>
          <a:lstStyle/>
          <a:p>
            <a:fld id="{B6F15528-21DE-4FAA-801E-634DDDAF4B2B}" type="slidenum">
              <a:rPr lang="en-US" smtClean="0"/>
              <a:pPr/>
              <a:t>‹#›</a:t>
            </a:fld>
            <a:endParaRPr lang="en-US"/>
          </a:p>
        </p:txBody>
      </p:sp>
      <p:sp>
        <p:nvSpPr>
          <p:cNvPr id="32" name="Rectangle 31"/>
          <p:cNvSpPr/>
          <p:nvPr/>
        </p:nvSpPr>
        <p:spPr>
          <a:xfrm>
            <a:off x="0" y="-1"/>
            <a:ext cx="365760" cy="6854456"/>
          </a:xfrm>
          <a:prstGeom prst="rect">
            <a:avLst/>
          </a:prstGeom>
          <a:solidFill>
            <a:srgbClr val="FFFFFF">
              <a:alpha val="100000"/>
            </a:srgb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9" name="Rectangle 38"/>
          <p:cNvSpPr/>
          <p:nvPr/>
        </p:nvSpPr>
        <p:spPr>
          <a:xfrm>
            <a:off x="309558" y="680477"/>
            <a:ext cx="45720"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40" name="Rectangle 39"/>
          <p:cNvSpPr/>
          <p:nvPr/>
        </p:nvSpPr>
        <p:spPr>
          <a:xfrm>
            <a:off x="269073" y="680477"/>
            <a:ext cx="27432"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41" name="Rectangle 40"/>
          <p:cNvSpPr/>
          <p:nvPr/>
        </p:nvSpPr>
        <p:spPr>
          <a:xfrm>
            <a:off x="250020" y="680477"/>
            <a:ext cx="9144"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42" name="Rectangle 41"/>
          <p:cNvSpPr/>
          <p:nvPr/>
        </p:nvSpPr>
        <p:spPr>
          <a:xfrm>
            <a:off x="221768" y="680477"/>
            <a:ext cx="9144"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8" name="Title 7"/>
          <p:cNvSpPr>
            <a:spLocks noGrp="1"/>
          </p:cNvSpPr>
          <p:nvPr>
            <p:ph type="ctrTitle"/>
          </p:nvPr>
        </p:nvSpPr>
        <p:spPr>
          <a:xfrm>
            <a:off x="914400" y="4343400"/>
            <a:ext cx="7772400" cy="1975104"/>
          </a:xfrm>
        </p:spPr>
        <p:txBody>
          <a:bodyPr/>
          <a:lstStyle>
            <a:lvl1pPr marR="9144" algn="l">
              <a:defRPr sz="4000" b="1" cap="all" spc="0" baseline="0">
                <a:effectLst>
                  <a:reflection blurRad="12700" stA="34000" endA="740" endPos="53000" dir="5400000" sy="-100000" algn="bl" rotWithShape="0"/>
                </a:effectLst>
              </a:defRPr>
            </a:lvl1pPr>
            <a:extLst/>
          </a:lstStyle>
          <a:p>
            <a:r>
              <a:rPr kumimoji="0" lang="en-US"/>
              <a:t>Click to edit Master title style</a:t>
            </a:r>
          </a:p>
        </p:txBody>
      </p:sp>
      <p:sp>
        <p:nvSpPr>
          <p:cNvPr id="9" name="Subtitle 8"/>
          <p:cNvSpPr>
            <a:spLocks noGrp="1"/>
          </p:cNvSpPr>
          <p:nvPr>
            <p:ph type="subTitle" idx="1"/>
          </p:nvPr>
        </p:nvSpPr>
        <p:spPr>
          <a:xfrm>
            <a:off x="914400" y="2834640"/>
            <a:ext cx="7772400" cy="1508760"/>
          </a:xfrm>
        </p:spPr>
        <p:txBody>
          <a:bodyPr lIns="100584" tIns="45720" anchor="b"/>
          <a:lstStyle>
            <a:lvl1pPr marL="0" indent="0" algn="l">
              <a:spcBef>
                <a:spcPts val="0"/>
              </a:spcBef>
              <a:buNone/>
              <a:defRPr sz="2000">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a:t>Click to edit Master subtitle style</a:t>
            </a:r>
          </a:p>
        </p:txBody>
      </p:sp>
      <p:sp>
        <p:nvSpPr>
          <p:cNvPr id="56" name="Rectangle 55"/>
          <p:cNvSpPr/>
          <p:nvPr/>
        </p:nvSpPr>
        <p:spPr>
          <a:xfrm>
            <a:off x="255291" y="5047394"/>
            <a:ext cx="73152" cy="169164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65" name="Rectangle 64"/>
          <p:cNvSpPr/>
          <p:nvPr/>
        </p:nvSpPr>
        <p:spPr>
          <a:xfrm>
            <a:off x="255291" y="4796819"/>
            <a:ext cx="73152" cy="228600"/>
          </a:xfrm>
          <a:prstGeom prst="rect">
            <a:avLst/>
          </a:prstGeom>
          <a:solidFill>
            <a:schemeClr val="accent3">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66" name="Rectangle 65"/>
          <p:cNvSpPr/>
          <p:nvPr/>
        </p:nvSpPr>
        <p:spPr>
          <a:xfrm>
            <a:off x="255291" y="4637685"/>
            <a:ext cx="73152" cy="137160"/>
          </a:xfrm>
          <a:prstGeom prst="rect">
            <a:avLst/>
          </a:prstGeom>
          <a:solidFill>
            <a:schemeClr val="bg2"/>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67" name="Rectangle 66"/>
          <p:cNvSpPr/>
          <p:nvPr/>
        </p:nvSpPr>
        <p:spPr>
          <a:xfrm>
            <a:off x="255291" y="4542559"/>
            <a:ext cx="73152" cy="7315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Vertical Text Placeholder 2"/>
          <p:cNvSpPr>
            <a:spLocks noGrp="1"/>
          </p:cNvSpPr>
          <p:nvPr>
            <p:ph type="body" orient="vert" idx="1"/>
          </p:nvPr>
        </p:nvSpPr>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1D8BD707-D9CF-40AE-B4C6-C98DA3205C09}" type="datetimeFigureOut">
              <a:rPr lang="en-US" smtClean="0"/>
              <a:pPr/>
              <a:t>7/6/2016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9"/>
            <a:ext cx="1981200" cy="5851525"/>
          </a:xfrm>
        </p:spPr>
        <p:txBody>
          <a:bodyPr vert="eaVert" anchor="ctr"/>
          <a:lstStyle/>
          <a:p>
            <a:r>
              <a:rPr kumimoji="0" lang="en-US"/>
              <a:t>Click to edit Master title style</a:t>
            </a:r>
          </a:p>
        </p:txBody>
      </p:sp>
      <p:sp>
        <p:nvSpPr>
          <p:cNvPr id="3" name="Vertical Text Placeholder 2"/>
          <p:cNvSpPr>
            <a:spLocks noGrp="1"/>
          </p:cNvSpPr>
          <p:nvPr>
            <p:ph type="body" orient="vert" idx="1"/>
          </p:nvPr>
        </p:nvSpPr>
        <p:spPr>
          <a:xfrm>
            <a:off x="609600" y="274639"/>
            <a:ext cx="5867400" cy="5851525"/>
          </a:xfrm>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1D8BD707-D9CF-40AE-B4C6-C98DA3205C09}" type="datetimeFigureOut">
              <a:rPr lang="en-US" smtClean="0"/>
              <a:pPr/>
              <a:t>7/6/2016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Content Placeholder 2"/>
          <p:cNvSpPr>
            <a:spLocks noGrp="1"/>
          </p:cNvSpPr>
          <p:nvPr>
            <p:ph idx="1"/>
          </p:nvPr>
        </p:nvSpPr>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1D8BD707-D9CF-40AE-B4C6-C98DA3205C09}" type="datetimeFigureOut">
              <a:rPr lang="en-US" smtClean="0"/>
              <a:pPr/>
              <a:t>7/6/2016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14" name="Freeform 13"/>
          <p:cNvSpPr>
            <a:spLocks/>
          </p:cNvSpPr>
          <p:nvPr/>
        </p:nvSpPr>
        <p:spPr bwMode="auto">
          <a:xfrm>
            <a:off x="4828952" y="1073888"/>
            <a:ext cx="4322136" cy="5791200"/>
          </a:xfrm>
          <a:custGeom>
            <a:avLst>
              <a:gd name="A1" fmla="val 0"/>
              <a:gd name="A2" fmla="val 0"/>
              <a:gd name="A3" fmla="val 0"/>
              <a:gd name="A4" fmla="val 0"/>
              <a:gd name="A5" fmla="val 0"/>
              <a:gd name="A6" fmla="val 0"/>
              <a:gd name="A7" fmla="val 0"/>
              <a:gd name="A8" fmla="val 0"/>
            </a:avLst>
            <a:gdLst/>
            <a:ahLst/>
            <a:cxnLst>
              <a:cxn ang="0">
                <a:pos x="0" y="3648"/>
              </a:cxn>
              <a:cxn ang="0">
                <a:pos x="720" y="2016"/>
              </a:cxn>
              <a:cxn ang="0">
                <a:pos x="2736" y="0"/>
              </a:cxn>
              <a:cxn ang="0">
                <a:pos x="2736" y="96"/>
              </a:cxn>
              <a:cxn ang="0">
                <a:pos x="744" y="2038"/>
              </a:cxn>
              <a:cxn ang="0">
                <a:pos x="48" y="3648"/>
              </a:cxn>
              <a:cxn ang="0">
                <a:pos x="0" y="3648"/>
              </a:cxn>
            </a:cxnLst>
            <a:rect l="0" t="0" r="0" b="0"/>
            <a:pathLst>
              <a:path w="2736" h="3648">
                <a:moveTo>
                  <a:pt x="0" y="3648"/>
                </a:moveTo>
                <a:lnTo>
                  <a:pt x="720" y="2016"/>
                </a:lnTo>
                <a:lnTo>
                  <a:pt x="2736" y="672"/>
                </a:lnTo>
                <a:lnTo>
                  <a:pt x="2736" y="720"/>
                </a:lnTo>
                <a:lnTo>
                  <a:pt x="744" y="2038"/>
                </a:lnTo>
                <a:lnTo>
                  <a:pt x="48" y="3648"/>
                </a:lnTo>
                <a:lnTo>
                  <a:pt x="48" y="3648"/>
                </a:lnTo>
                <a:close/>
              </a:path>
            </a:pathLst>
          </a:custGeom>
          <a:noFill/>
          <a:ln w="3175" cap="flat" cmpd="sng" algn="ctr">
            <a:solidFill>
              <a:schemeClr val="accent2">
                <a:alpha val="5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5" name="Freeform 14"/>
          <p:cNvSpPr>
            <a:spLocks/>
          </p:cNvSpPr>
          <p:nvPr/>
        </p:nvSpPr>
        <p:spPr bwMode="auto">
          <a:xfrm>
            <a:off x="373966" y="0"/>
            <a:ext cx="5514536" cy="6615332"/>
          </a:xfrm>
          <a:custGeom>
            <a:avLst>
              <a:gd name="A1" fmla="val 0"/>
              <a:gd name="A2" fmla="val 0"/>
              <a:gd name="A3" fmla="val 0"/>
              <a:gd name="A4" fmla="val 0"/>
              <a:gd name="A5" fmla="val 0"/>
              <a:gd name="A6" fmla="val 0"/>
              <a:gd name="A7" fmla="val 0"/>
              <a:gd name="A8" fmla="val 0"/>
            </a:avLst>
            <a:gdLst/>
            <a:ahLst/>
            <a:cxnLst>
              <a:cxn ang="0">
                <a:pos x="0" y="4080"/>
              </a:cxn>
              <a:cxn ang="0">
                <a:pos x="0" y="4128"/>
              </a:cxn>
              <a:cxn ang="0">
                <a:pos x="3504" y="2640"/>
              </a:cxn>
              <a:cxn ang="0">
                <a:pos x="2880" y="0"/>
              </a:cxn>
              <a:cxn ang="0">
                <a:pos x="2832" y="0"/>
              </a:cxn>
              <a:cxn ang="0">
                <a:pos x="3465" y="2619"/>
              </a:cxn>
              <a:cxn ang="0">
                <a:pos x="0" y="4080"/>
              </a:cxn>
            </a:cxnLst>
            <a:rect l="0" t="0" r="0" b="0"/>
            <a:pathLst>
              <a:path w="3504" h="4128">
                <a:moveTo>
                  <a:pt x="0" y="4080"/>
                </a:moveTo>
                <a:lnTo>
                  <a:pt x="0" y="4128"/>
                </a:lnTo>
                <a:lnTo>
                  <a:pt x="3504" y="2640"/>
                </a:lnTo>
                <a:lnTo>
                  <a:pt x="2880" y="0"/>
                </a:lnTo>
                <a:lnTo>
                  <a:pt x="2832" y="0"/>
                </a:lnTo>
                <a:lnTo>
                  <a:pt x="3465" y="2619"/>
                </a:lnTo>
                <a:lnTo>
                  <a:pt x="0" y="4080"/>
                </a:lnTo>
                <a:close/>
              </a:path>
            </a:pathLst>
          </a:custGeom>
          <a:noFill/>
          <a:ln w="3175" cap="flat" cmpd="sng" algn="ctr">
            <a:solidFill>
              <a:schemeClr val="accent2">
                <a:alpha val="5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Freeform 12"/>
          <p:cNvSpPr>
            <a:spLocks/>
          </p:cNvSpPr>
          <p:nvPr/>
        </p:nvSpPr>
        <p:spPr bwMode="auto">
          <a:xfrm rot="5236414">
            <a:off x="4462128" y="1483600"/>
            <a:ext cx="4114800" cy="1188720"/>
          </a:xfrm>
          <a:custGeom>
            <a:avLst>
              <a:gd name="A1" fmla="val 0"/>
              <a:gd name="A2" fmla="val 0"/>
              <a:gd name="A3" fmla="val 0"/>
              <a:gd name="A4" fmla="val 0"/>
              <a:gd name="A5" fmla="val 0"/>
              <a:gd name="A6" fmla="val 0"/>
              <a:gd name="A7" fmla="val 0"/>
              <a:gd name="A8" fmla="val 0"/>
            </a:avLst>
            <a:gdLst/>
            <a:ahLst/>
            <a:cxnLst>
              <a:cxn ang="0">
                <a:pos x="0" y="0"/>
              </a:cxn>
              <a:cxn ang="0">
                <a:pos x="3552" y="1344"/>
              </a:cxn>
              <a:cxn ang="0">
                <a:pos x="0" y="48"/>
              </a:cxn>
              <a:cxn ang="0">
                <a:pos x="0" y="0"/>
              </a:cxn>
            </a:cxnLst>
            <a:rect l="0" t="0" r="0" b="0"/>
            <a:pathLst>
              <a:path w="3552" h="1344">
                <a:moveTo>
                  <a:pt x="0" y="0"/>
                </a:moveTo>
                <a:lnTo>
                  <a:pt x="3552" y="1344"/>
                </a:lnTo>
                <a:lnTo>
                  <a:pt x="0" y="48"/>
                </a:lnTo>
                <a:lnTo>
                  <a:pt x="0" y="0"/>
                </a:lnTo>
                <a:close/>
              </a:path>
            </a:pathLst>
          </a:custGeom>
          <a:solidFill>
            <a:schemeClr val="bg2">
              <a:tint val="95000"/>
              <a:satMod val="18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6" name="Freeform 15"/>
          <p:cNvSpPr>
            <a:spLocks/>
          </p:cNvSpPr>
          <p:nvPr/>
        </p:nvSpPr>
        <p:spPr bwMode="auto">
          <a:xfrm>
            <a:off x="5943600" y="0"/>
            <a:ext cx="2743200" cy="4267200"/>
          </a:xfrm>
          <a:custGeom>
            <a:avLst>
              <a:gd name="A1" fmla="val 0"/>
              <a:gd name="A2" fmla="val 0"/>
              <a:gd name="A3" fmla="val 0"/>
              <a:gd name="A4" fmla="val 0"/>
              <a:gd name="A5" fmla="val 0"/>
              <a:gd name="A6" fmla="val 0"/>
              <a:gd name="A7" fmla="val 0"/>
              <a:gd name="A8" fmla="val 0"/>
            </a:avLst>
            <a:gdLst/>
            <a:ahLst/>
            <a:cxnLst>
              <a:cxn ang="0">
                <a:pos x="1104" y="0"/>
              </a:cxn>
              <a:cxn ang="0">
                <a:pos x="1728" y="0"/>
              </a:cxn>
              <a:cxn ang="0">
                <a:pos x="0" y="2688"/>
              </a:cxn>
              <a:cxn ang="0">
                <a:pos x="1104" y="0"/>
              </a:cxn>
            </a:cxnLst>
            <a:rect l="0" t="0" r="0" b="0"/>
            <a:pathLst>
              <a:path w="1728" h="2688">
                <a:moveTo>
                  <a:pt x="1104" y="0"/>
                </a:moveTo>
                <a:lnTo>
                  <a:pt x="1728" y="0"/>
                </a:lnTo>
                <a:lnTo>
                  <a:pt x="0" y="2688"/>
                </a:lnTo>
                <a:lnTo>
                  <a:pt x="1104"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7" name="Freeform 16"/>
          <p:cNvSpPr>
            <a:spLocks/>
          </p:cNvSpPr>
          <p:nvPr/>
        </p:nvSpPr>
        <p:spPr bwMode="auto">
          <a:xfrm>
            <a:off x="5943600" y="4267200"/>
            <a:ext cx="3200400" cy="1143000"/>
          </a:xfrm>
          <a:custGeom>
            <a:avLst>
              <a:gd name="A1" fmla="val 0"/>
              <a:gd name="A2" fmla="val 0"/>
              <a:gd name="A3" fmla="val 0"/>
              <a:gd name="A4" fmla="val 0"/>
              <a:gd name="A5" fmla="val 0"/>
              <a:gd name="A6" fmla="val 0"/>
              <a:gd name="A7" fmla="val 0"/>
              <a:gd name="A8" fmla="val 0"/>
            </a:avLst>
            <a:gdLst/>
            <a:ahLst/>
            <a:cxnLst>
              <a:cxn ang="0">
                <a:pos x="0" y="0"/>
              </a:cxn>
              <a:cxn ang="0">
                <a:pos x="2016" y="240"/>
              </a:cxn>
              <a:cxn ang="0">
                <a:pos x="2016" y="720"/>
              </a:cxn>
              <a:cxn ang="0">
                <a:pos x="0" y="0"/>
              </a:cxn>
            </a:cxnLst>
            <a:rect l="0" t="0" r="0" b="0"/>
            <a:pathLst>
              <a:path w="2016" h="720">
                <a:moveTo>
                  <a:pt x="0" y="0"/>
                </a:moveTo>
                <a:lnTo>
                  <a:pt x="2016" y="240"/>
                </a:lnTo>
                <a:lnTo>
                  <a:pt x="2016" y="720"/>
                </a:lnTo>
                <a:lnTo>
                  <a:pt x="0"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8" name="Freeform 17"/>
          <p:cNvSpPr>
            <a:spLocks/>
          </p:cNvSpPr>
          <p:nvPr/>
        </p:nvSpPr>
        <p:spPr bwMode="auto">
          <a:xfrm>
            <a:off x="5943600" y="0"/>
            <a:ext cx="1371600" cy="4267200"/>
          </a:xfrm>
          <a:custGeom>
            <a:avLst>
              <a:gd name="A1" fmla="val 0"/>
              <a:gd name="A2" fmla="val 0"/>
              <a:gd name="A3" fmla="val 0"/>
              <a:gd name="A4" fmla="val 0"/>
              <a:gd name="A5" fmla="val 0"/>
              <a:gd name="A6" fmla="val 0"/>
              <a:gd name="A7" fmla="val 0"/>
              <a:gd name="A8" fmla="val 0"/>
            </a:avLst>
            <a:gdLst/>
            <a:ahLst/>
            <a:cxnLst>
              <a:cxn ang="0">
                <a:pos x="864" y="0"/>
              </a:cxn>
              <a:cxn ang="0">
                <a:pos x="0" y="2688"/>
              </a:cxn>
              <a:cxn ang="0">
                <a:pos x="768" y="0"/>
              </a:cxn>
              <a:cxn ang="0">
                <a:pos x="864" y="0"/>
              </a:cxn>
            </a:cxnLst>
            <a:rect l="0" t="0" r="0" b="0"/>
            <a:pathLst>
              <a:path w="864" h="2688">
                <a:moveTo>
                  <a:pt x="864" y="0"/>
                </a:moveTo>
                <a:lnTo>
                  <a:pt x="0" y="2688"/>
                </a:lnTo>
                <a:lnTo>
                  <a:pt x="768" y="0"/>
                </a:lnTo>
                <a:lnTo>
                  <a:pt x="864"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9" name="Freeform 18"/>
          <p:cNvSpPr>
            <a:spLocks/>
          </p:cNvSpPr>
          <p:nvPr/>
        </p:nvSpPr>
        <p:spPr bwMode="auto">
          <a:xfrm>
            <a:off x="5948363" y="4246563"/>
            <a:ext cx="2090737" cy="2611437"/>
          </a:xfrm>
          <a:custGeom>
            <a:avLst>
              <a:gd name="A1" fmla="val 0"/>
              <a:gd name="A2" fmla="val 0"/>
              <a:gd name="A3" fmla="val 0"/>
              <a:gd name="A4" fmla="val 0"/>
              <a:gd name="A5" fmla="val 0"/>
              <a:gd name="A6" fmla="val 0"/>
              <a:gd name="A7" fmla="val 0"/>
              <a:gd name="A8" fmla="val 0"/>
            </a:avLst>
            <a:gdLst/>
            <a:ahLst/>
            <a:cxnLst>
              <a:cxn ang="0">
                <a:pos x="1071" y="1645"/>
              </a:cxn>
              <a:cxn ang="0">
                <a:pos x="1317" y="1645"/>
              </a:cxn>
              <a:cxn ang="0">
                <a:pos x="0" y="0"/>
              </a:cxn>
              <a:cxn ang="0">
                <a:pos x="1071" y="1645"/>
              </a:cxn>
            </a:cxnLst>
            <a:rect l="0" t="0" r="0" b="0"/>
            <a:pathLst>
              <a:path w="1317" h="1645">
                <a:moveTo>
                  <a:pt x="1071" y="1645"/>
                </a:moveTo>
                <a:lnTo>
                  <a:pt x="1317" y="1645"/>
                </a:lnTo>
                <a:lnTo>
                  <a:pt x="0" y="0"/>
                </a:lnTo>
                <a:lnTo>
                  <a:pt x="1071" y="1645"/>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0" name="Freeform 19"/>
          <p:cNvSpPr>
            <a:spLocks/>
          </p:cNvSpPr>
          <p:nvPr/>
        </p:nvSpPr>
        <p:spPr bwMode="auto">
          <a:xfrm>
            <a:off x="5943600" y="4267200"/>
            <a:ext cx="1600200" cy="2590800"/>
          </a:xfrm>
          <a:custGeom>
            <a:avLst>
              <a:gd name="A1" fmla="val 0"/>
              <a:gd name="A2" fmla="val 0"/>
              <a:gd name="A3" fmla="val 0"/>
              <a:gd name="A4" fmla="val 0"/>
              <a:gd name="A5" fmla="val 0"/>
              <a:gd name="A6" fmla="val 0"/>
              <a:gd name="A7" fmla="val 0"/>
              <a:gd name="A8" fmla="val 0"/>
            </a:avLst>
            <a:gdLst/>
            <a:ahLst/>
            <a:cxnLst>
              <a:cxn ang="0">
                <a:pos x="1008" y="1632"/>
              </a:cxn>
              <a:cxn ang="0">
                <a:pos x="0" y="0"/>
              </a:cxn>
              <a:cxn ang="0">
                <a:pos x="960" y="1632"/>
              </a:cxn>
              <a:cxn ang="0">
                <a:pos x="1008" y="1632"/>
              </a:cxn>
            </a:cxnLst>
            <a:rect l="0" t="0" r="0" b="0"/>
            <a:pathLst>
              <a:path w="1008" h="1632">
                <a:moveTo>
                  <a:pt x="1008" y="1632"/>
                </a:moveTo>
                <a:lnTo>
                  <a:pt x="0" y="0"/>
                </a:lnTo>
                <a:lnTo>
                  <a:pt x="960" y="1632"/>
                </a:lnTo>
                <a:lnTo>
                  <a:pt x="1008" y="1632"/>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1" name="Freeform 20"/>
          <p:cNvSpPr>
            <a:spLocks/>
          </p:cNvSpPr>
          <p:nvPr/>
        </p:nvSpPr>
        <p:spPr bwMode="auto">
          <a:xfrm>
            <a:off x="5943600" y="1371600"/>
            <a:ext cx="3200400" cy="2895600"/>
          </a:xfrm>
          <a:custGeom>
            <a:avLst>
              <a:gd name="A1" fmla="val 0"/>
              <a:gd name="A2" fmla="val 0"/>
              <a:gd name="A3" fmla="val 0"/>
              <a:gd name="A4" fmla="val 0"/>
              <a:gd name="A5" fmla="val 0"/>
              <a:gd name="A6" fmla="val 0"/>
              <a:gd name="A7" fmla="val 0"/>
              <a:gd name="A8" fmla="val 0"/>
            </a:avLst>
            <a:gdLst/>
            <a:ahLst/>
            <a:cxnLst>
              <a:cxn ang="0">
                <a:pos x="2016" y="0"/>
              </a:cxn>
              <a:cxn ang="0">
                <a:pos x="2016" y="144"/>
              </a:cxn>
              <a:cxn ang="0">
                <a:pos x="0" y="1824"/>
              </a:cxn>
              <a:cxn ang="0">
                <a:pos x="2016" y="0"/>
              </a:cxn>
            </a:cxnLst>
            <a:rect l="0" t="0" r="0" b="0"/>
            <a:pathLst>
              <a:path w="2016" h="1824">
                <a:moveTo>
                  <a:pt x="2016" y="0"/>
                </a:moveTo>
                <a:lnTo>
                  <a:pt x="2016" y="144"/>
                </a:lnTo>
                <a:lnTo>
                  <a:pt x="0" y="1824"/>
                </a:lnTo>
                <a:lnTo>
                  <a:pt x="2016"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2" name="Freeform 21"/>
          <p:cNvSpPr>
            <a:spLocks/>
          </p:cNvSpPr>
          <p:nvPr/>
        </p:nvSpPr>
        <p:spPr bwMode="auto">
          <a:xfrm>
            <a:off x="5943600" y="1752600"/>
            <a:ext cx="3200400" cy="2514600"/>
          </a:xfrm>
          <a:custGeom>
            <a:avLst>
              <a:gd name="A1" fmla="val 0"/>
              <a:gd name="A2" fmla="val 0"/>
              <a:gd name="A3" fmla="val 0"/>
              <a:gd name="A4" fmla="val 0"/>
              <a:gd name="A5" fmla="val 0"/>
              <a:gd name="A6" fmla="val 0"/>
              <a:gd name="A7" fmla="val 0"/>
              <a:gd name="A8" fmla="val 0"/>
            </a:avLst>
            <a:gdLst/>
            <a:ahLst/>
            <a:cxnLst>
              <a:cxn ang="0">
                <a:pos x="2016" y="0"/>
              </a:cxn>
              <a:cxn ang="0">
                <a:pos x="0" y="1584"/>
              </a:cxn>
              <a:cxn ang="0">
                <a:pos x="2016" y="48"/>
              </a:cxn>
              <a:cxn ang="0">
                <a:pos x="2016" y="0"/>
              </a:cxn>
            </a:cxnLst>
            <a:rect l="0" t="0" r="0" b="0"/>
            <a:pathLst>
              <a:path w="2016" h="1584">
                <a:moveTo>
                  <a:pt x="2016" y="0"/>
                </a:moveTo>
                <a:lnTo>
                  <a:pt x="0" y="1584"/>
                </a:lnTo>
                <a:lnTo>
                  <a:pt x="2016" y="48"/>
                </a:lnTo>
                <a:lnTo>
                  <a:pt x="2016"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3" name="Freeform 22"/>
          <p:cNvSpPr>
            <a:spLocks/>
          </p:cNvSpPr>
          <p:nvPr/>
        </p:nvSpPr>
        <p:spPr bwMode="auto">
          <a:xfrm>
            <a:off x="990600" y="4267200"/>
            <a:ext cx="4953000" cy="2590800"/>
          </a:xfrm>
          <a:custGeom>
            <a:avLst>
              <a:gd name="A1" fmla="val 0"/>
              <a:gd name="A2" fmla="val 0"/>
              <a:gd name="A3" fmla="val 0"/>
              <a:gd name="A4" fmla="val 0"/>
              <a:gd name="A5" fmla="val 0"/>
              <a:gd name="A6" fmla="val 0"/>
              <a:gd name="A7" fmla="val 0"/>
              <a:gd name="A8" fmla="val 0"/>
            </a:avLst>
            <a:gdLst/>
            <a:ahLst/>
            <a:cxnLst>
              <a:cxn ang="0">
                <a:pos x="0" y="1632"/>
              </a:cxn>
              <a:cxn ang="0">
                <a:pos x="3120" y="0"/>
              </a:cxn>
              <a:cxn ang="0">
                <a:pos x="1056" y="1632"/>
              </a:cxn>
              <a:cxn ang="0">
                <a:pos x="0" y="1632"/>
              </a:cxn>
            </a:cxnLst>
            <a:rect l="0" t="0" r="0" b="0"/>
            <a:pathLst>
              <a:path w="3120" h="1632">
                <a:moveTo>
                  <a:pt x="0" y="1632"/>
                </a:moveTo>
                <a:lnTo>
                  <a:pt x="3120" y="0"/>
                </a:lnTo>
                <a:lnTo>
                  <a:pt x="1056" y="1632"/>
                </a:lnTo>
                <a:lnTo>
                  <a:pt x="0" y="1632"/>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4" name="Freeform 23"/>
          <p:cNvSpPr>
            <a:spLocks/>
          </p:cNvSpPr>
          <p:nvPr/>
        </p:nvSpPr>
        <p:spPr bwMode="auto">
          <a:xfrm>
            <a:off x="533400" y="4267200"/>
            <a:ext cx="5334000" cy="2590800"/>
          </a:xfrm>
          <a:custGeom>
            <a:avLst>
              <a:gd name="A1" fmla="val 0"/>
              <a:gd name="A2" fmla="val 0"/>
              <a:gd name="A3" fmla="val 0"/>
              <a:gd name="A4" fmla="val 0"/>
              <a:gd name="A5" fmla="val 0"/>
              <a:gd name="A6" fmla="val 0"/>
              <a:gd name="A7" fmla="val 0"/>
              <a:gd name="A8" fmla="val 0"/>
            </a:avLst>
            <a:gdLst/>
            <a:ahLst/>
            <a:cxnLst>
              <a:cxn ang="0">
                <a:pos x="0" y="1632"/>
              </a:cxn>
              <a:cxn ang="0">
                <a:pos x="3360" y="0"/>
              </a:cxn>
              <a:cxn ang="0">
                <a:pos x="144" y="1632"/>
              </a:cxn>
              <a:cxn ang="0">
                <a:pos x="0" y="1632"/>
              </a:cxn>
            </a:cxnLst>
            <a:rect l="0" t="0" r="0" b="0"/>
            <a:pathLst>
              <a:path w="3360" h="1632">
                <a:moveTo>
                  <a:pt x="0" y="1632"/>
                </a:moveTo>
                <a:lnTo>
                  <a:pt x="3360" y="0"/>
                </a:lnTo>
                <a:lnTo>
                  <a:pt x="144" y="1632"/>
                </a:lnTo>
                <a:lnTo>
                  <a:pt x="0" y="1632"/>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5" name="Freeform 24"/>
          <p:cNvSpPr>
            <a:spLocks/>
          </p:cNvSpPr>
          <p:nvPr/>
        </p:nvSpPr>
        <p:spPr bwMode="auto">
          <a:xfrm>
            <a:off x="366824" y="2438400"/>
            <a:ext cx="5638800" cy="1828800"/>
          </a:xfrm>
          <a:custGeom>
            <a:avLst>
              <a:gd name="A1" fmla="val 0"/>
              <a:gd name="A2" fmla="val 0"/>
              <a:gd name="A3" fmla="val 0"/>
              <a:gd name="A4" fmla="val 0"/>
              <a:gd name="A5" fmla="val 0"/>
              <a:gd name="A6" fmla="val 0"/>
              <a:gd name="A7" fmla="val 0"/>
              <a:gd name="A8" fmla="val 0"/>
            </a:avLst>
            <a:gdLst/>
            <a:ahLst/>
            <a:cxnLst>
              <a:cxn ang="0">
                <a:pos x="0" y="0"/>
              </a:cxn>
              <a:cxn ang="0">
                <a:pos x="3552" y="1152"/>
              </a:cxn>
              <a:cxn ang="0">
                <a:pos x="0" y="384"/>
              </a:cxn>
              <a:cxn ang="0">
                <a:pos x="0" y="0"/>
              </a:cxn>
            </a:cxnLst>
            <a:rect l="0" t="0" r="0" b="0"/>
            <a:pathLst>
              <a:path w="3552" h="1152">
                <a:moveTo>
                  <a:pt x="0" y="0"/>
                </a:moveTo>
                <a:lnTo>
                  <a:pt x="3504" y="1152"/>
                </a:lnTo>
                <a:lnTo>
                  <a:pt x="0" y="384"/>
                </a:lnTo>
                <a:lnTo>
                  <a:pt x="0"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6" name="Freeform 25"/>
          <p:cNvSpPr>
            <a:spLocks/>
          </p:cNvSpPr>
          <p:nvPr/>
        </p:nvSpPr>
        <p:spPr bwMode="auto">
          <a:xfrm>
            <a:off x="366824" y="2133600"/>
            <a:ext cx="5638800" cy="2133600"/>
          </a:xfrm>
          <a:custGeom>
            <a:avLst>
              <a:gd name="A1" fmla="val 0"/>
              <a:gd name="A2" fmla="val 0"/>
              <a:gd name="A3" fmla="val 0"/>
              <a:gd name="A4" fmla="val 0"/>
              <a:gd name="A5" fmla="val 0"/>
              <a:gd name="A6" fmla="val 0"/>
              <a:gd name="A7" fmla="val 0"/>
              <a:gd name="A8" fmla="val 0"/>
            </a:avLst>
            <a:gdLst/>
            <a:ahLst/>
            <a:cxnLst>
              <a:cxn ang="0">
                <a:pos x="0" y="0"/>
              </a:cxn>
              <a:cxn ang="0">
                <a:pos x="3552" y="1344"/>
              </a:cxn>
              <a:cxn ang="0">
                <a:pos x="0" y="48"/>
              </a:cxn>
              <a:cxn ang="0">
                <a:pos x="0" y="0"/>
              </a:cxn>
            </a:cxnLst>
            <a:rect l="0" t="0" r="0" b="0"/>
            <a:pathLst>
              <a:path w="3552" h="1344">
                <a:moveTo>
                  <a:pt x="0" y="0"/>
                </a:moveTo>
                <a:lnTo>
                  <a:pt x="3552" y="1344"/>
                </a:lnTo>
                <a:lnTo>
                  <a:pt x="0" y="48"/>
                </a:lnTo>
                <a:lnTo>
                  <a:pt x="0"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7" name="Freeform 26"/>
          <p:cNvSpPr>
            <a:spLocks/>
          </p:cNvSpPr>
          <p:nvPr/>
        </p:nvSpPr>
        <p:spPr bwMode="auto">
          <a:xfrm>
            <a:off x="4572000" y="4267200"/>
            <a:ext cx="1371600" cy="2590800"/>
          </a:xfrm>
          <a:custGeom>
            <a:avLst>
              <a:gd name="A1" fmla="val 0"/>
              <a:gd name="A2" fmla="val 0"/>
              <a:gd name="A3" fmla="val 0"/>
              <a:gd name="A4" fmla="val 0"/>
              <a:gd name="A5" fmla="val 0"/>
              <a:gd name="A6" fmla="val 0"/>
              <a:gd name="A7" fmla="val 0"/>
              <a:gd name="A8" fmla="val 0"/>
            </a:avLst>
            <a:gdLst/>
            <a:ahLst/>
            <a:cxnLst>
              <a:cxn ang="0">
                <a:pos x="0" y="1632"/>
              </a:cxn>
              <a:cxn ang="0">
                <a:pos x="96" y="1632"/>
              </a:cxn>
              <a:cxn ang="0">
                <a:pos x="864" y="0"/>
              </a:cxn>
              <a:cxn ang="0">
                <a:pos x="0" y="1632"/>
              </a:cxn>
            </a:cxnLst>
            <a:rect l="0" t="0" r="0" b="0"/>
            <a:pathLst>
              <a:path w="864" h="1632">
                <a:moveTo>
                  <a:pt x="0" y="1632"/>
                </a:moveTo>
                <a:lnTo>
                  <a:pt x="96" y="1632"/>
                </a:lnTo>
                <a:lnTo>
                  <a:pt x="864" y="0"/>
                </a:lnTo>
                <a:lnTo>
                  <a:pt x="0" y="1632"/>
                </a:lnTo>
                <a:close/>
              </a:path>
            </a:pathLst>
          </a:custGeom>
          <a:solidFill>
            <a:schemeClr val="bg2">
              <a:tint val="95000"/>
              <a:satMod val="18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3" name="Text Placeholder 2"/>
          <p:cNvSpPr>
            <a:spLocks noGrp="1"/>
          </p:cNvSpPr>
          <p:nvPr>
            <p:ph type="body" idx="1"/>
          </p:nvPr>
        </p:nvSpPr>
        <p:spPr>
          <a:xfrm>
            <a:off x="706902" y="1351672"/>
            <a:ext cx="5718048" cy="977486"/>
          </a:xfrm>
        </p:spPr>
        <p:txBody>
          <a:bodyPr lIns="82296" tIns="45720" bIns="0" anchor="t"/>
          <a:lstStyle>
            <a:lvl1pPr marL="54864" indent="0">
              <a:buNone/>
              <a:defRPr sz="20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7/6/2016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
        <p:nvSpPr>
          <p:cNvPr id="7" name="Rectangle 6"/>
          <p:cNvSpPr/>
          <p:nvPr/>
        </p:nvSpPr>
        <p:spPr>
          <a:xfrm>
            <a:off x="363160" y="402264"/>
            <a:ext cx="8503920" cy="886265"/>
          </a:xfrm>
          <a:prstGeom prst="rect">
            <a:avLst/>
          </a:prstGeom>
          <a:solidFill>
            <a:schemeClr val="bg2">
              <a:tint val="95000"/>
              <a:satMod val="180000"/>
              <a:alpha val="4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Title 1"/>
          <p:cNvSpPr>
            <a:spLocks noGrp="1"/>
          </p:cNvSpPr>
          <p:nvPr>
            <p:ph type="title"/>
          </p:nvPr>
        </p:nvSpPr>
        <p:spPr>
          <a:xfrm>
            <a:off x="706902" y="512064"/>
            <a:ext cx="8156448" cy="777240"/>
          </a:xfrm>
        </p:spPr>
        <p:txBody>
          <a:bodyPr tIns="64008"/>
          <a:lstStyle>
            <a:lvl1pPr algn="l">
              <a:buNone/>
              <a:defRPr sz="3800" b="0" cap="none" spc="-150" baseline="0"/>
            </a:lvl1pPr>
            <a:extLst/>
          </a:lstStyle>
          <a:p>
            <a:r>
              <a:rPr kumimoji="0" lang="en-US"/>
              <a:t>Click to edit Master title style</a:t>
            </a:r>
          </a:p>
        </p:txBody>
      </p:sp>
      <p:sp>
        <p:nvSpPr>
          <p:cNvPr id="8" name="Rectangle 7"/>
          <p:cNvSpPr/>
          <p:nvPr/>
        </p:nvSpPr>
        <p:spPr>
          <a:xfrm flipH="1">
            <a:off x="371538" y="680477"/>
            <a:ext cx="27432"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9" name="Rectangle 8"/>
          <p:cNvSpPr/>
          <p:nvPr/>
        </p:nvSpPr>
        <p:spPr>
          <a:xfrm flipH="1">
            <a:off x="411109" y="680477"/>
            <a:ext cx="27432"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0" name="Rectangle 9"/>
          <p:cNvSpPr/>
          <p:nvPr/>
        </p:nvSpPr>
        <p:spPr>
          <a:xfrm flipH="1">
            <a:off x="448450" y="680477"/>
            <a:ext cx="9144"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Rectangle 10"/>
          <p:cNvSpPr/>
          <p:nvPr/>
        </p:nvSpPr>
        <p:spPr>
          <a:xfrm flipH="1">
            <a:off x="476702" y="680477"/>
            <a:ext cx="9144"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2" name="Rectangle 11"/>
          <p:cNvSpPr/>
          <p:nvPr/>
        </p:nvSpPr>
        <p:spPr>
          <a:xfrm>
            <a:off x="500478" y="680477"/>
            <a:ext cx="36576"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512064"/>
            <a:ext cx="8229600" cy="914400"/>
          </a:xfrm>
        </p:spPr>
        <p:txBody>
          <a:bodyPr/>
          <a:lstStyle/>
          <a:p>
            <a:r>
              <a:rPr kumimoji="0" lang="en-US"/>
              <a:t>Click to edit Master title style</a:t>
            </a:r>
          </a:p>
        </p:txBody>
      </p:sp>
      <p:sp>
        <p:nvSpPr>
          <p:cNvPr id="3" name="Content Placeholder 2"/>
          <p:cNvSpPr>
            <a:spLocks noGrp="1"/>
          </p:cNvSpPr>
          <p:nvPr>
            <p:ph sz="half" idx="1"/>
          </p:nvPr>
        </p:nvSpPr>
        <p:spPr>
          <a:xfrm>
            <a:off x="464344" y="1770501"/>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Content Placeholder 3"/>
          <p:cNvSpPr>
            <a:spLocks noGrp="1"/>
          </p:cNvSpPr>
          <p:nvPr>
            <p:ph sz="half" idx="2"/>
          </p:nvPr>
        </p:nvSpPr>
        <p:spPr>
          <a:xfrm>
            <a:off x="4655344" y="1770501"/>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p:txBody>
          <a:bodyPr/>
          <a:lstStyle/>
          <a:p>
            <a:fld id="{1D8BD707-D9CF-40AE-B4C6-C98DA3205C09}" type="datetimeFigureOut">
              <a:rPr lang="en-US" smtClean="0"/>
              <a:pPr/>
              <a:t>7/6/2016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5" name="Rectangle 24"/>
          <p:cNvSpPr/>
          <p:nvPr/>
        </p:nvSpPr>
        <p:spPr>
          <a:xfrm>
            <a:off x="0" y="402265"/>
            <a:ext cx="8867080" cy="886265"/>
          </a:xfrm>
          <a:prstGeom prst="rect">
            <a:avLst/>
          </a:prstGeom>
          <a:solidFill>
            <a:schemeClr val="bg2">
              <a:tint val="95000"/>
              <a:satMod val="180000"/>
              <a:alpha val="4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Title 1"/>
          <p:cNvSpPr>
            <a:spLocks noGrp="1"/>
          </p:cNvSpPr>
          <p:nvPr>
            <p:ph type="title"/>
          </p:nvPr>
        </p:nvSpPr>
        <p:spPr>
          <a:xfrm>
            <a:off x="504824" y="512064"/>
            <a:ext cx="7772400" cy="914400"/>
          </a:xfrm>
        </p:spPr>
        <p:txBody>
          <a:bodyPr anchor="t"/>
          <a:lstStyle>
            <a:lvl1pPr>
              <a:defRPr sz="4000"/>
            </a:lvl1pPr>
            <a:extLst/>
          </a:lstStyle>
          <a:p>
            <a:r>
              <a:rPr kumimoji="0" lang="en-US"/>
              <a:t>Click to edit Master title style</a:t>
            </a:r>
          </a:p>
        </p:txBody>
      </p:sp>
      <p:sp>
        <p:nvSpPr>
          <p:cNvPr id="3" name="Text Placeholder 2"/>
          <p:cNvSpPr>
            <a:spLocks noGrp="1"/>
          </p:cNvSpPr>
          <p:nvPr>
            <p:ph type="body" idx="1"/>
          </p:nvPr>
        </p:nvSpPr>
        <p:spPr>
          <a:xfrm>
            <a:off x="457200" y="1809750"/>
            <a:ext cx="4040188" cy="639762"/>
          </a:xfrm>
        </p:spPr>
        <p:txBody>
          <a:bodyPr anchor="ctr"/>
          <a:lstStyle>
            <a:lvl1pPr marL="73152" indent="0" algn="l">
              <a:buNone/>
              <a:defRPr sz="2400" b="1">
                <a:solidFill>
                  <a:schemeClr val="accent2"/>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a:t>Click to edit Master text styles</a:t>
            </a:r>
          </a:p>
        </p:txBody>
      </p:sp>
      <p:sp>
        <p:nvSpPr>
          <p:cNvPr id="4" name="Text Placeholder 3"/>
          <p:cNvSpPr>
            <a:spLocks noGrp="1"/>
          </p:cNvSpPr>
          <p:nvPr>
            <p:ph type="body" sz="half" idx="3"/>
          </p:nvPr>
        </p:nvSpPr>
        <p:spPr>
          <a:xfrm>
            <a:off x="4645025" y="1809750"/>
            <a:ext cx="4041775" cy="639762"/>
          </a:xfrm>
        </p:spPr>
        <p:txBody>
          <a:bodyPr anchor="ctr"/>
          <a:lstStyle>
            <a:lvl1pPr marL="73152" indent="0">
              <a:buNone/>
              <a:defRPr sz="2400" b="1">
                <a:solidFill>
                  <a:schemeClr val="accent2"/>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a:t>Click to edit Master text styles</a:t>
            </a:r>
          </a:p>
        </p:txBody>
      </p:sp>
      <p:sp>
        <p:nvSpPr>
          <p:cNvPr id="5" name="Content Placeholder 4"/>
          <p:cNvSpPr>
            <a:spLocks noGrp="1"/>
          </p:cNvSpPr>
          <p:nvPr>
            <p:ph sz="quarter" idx="2"/>
          </p:nvPr>
        </p:nvSpPr>
        <p:spPr>
          <a:xfrm>
            <a:off x="457200" y="2459037"/>
            <a:ext cx="4040188" cy="3959352"/>
          </a:xfrm>
        </p:spPr>
        <p:txBody>
          <a:bodyPr/>
          <a:lstStyle>
            <a:lvl1pPr>
              <a:defRPr sz="2400"/>
            </a:lvl1pPr>
            <a:lvl2pPr>
              <a:defRPr sz="2000"/>
            </a:lvl2pPr>
            <a:lvl3pPr>
              <a:defRPr sz="1800"/>
            </a:lvl3pPr>
            <a:lvl4pPr>
              <a:defRPr sz="1600"/>
            </a:lvl4pPr>
            <a:lvl5pPr>
              <a:defRPr sz="1600"/>
            </a:lvl5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6" name="Content Placeholder 5"/>
          <p:cNvSpPr>
            <a:spLocks noGrp="1"/>
          </p:cNvSpPr>
          <p:nvPr>
            <p:ph sz="quarter" idx="4"/>
          </p:nvPr>
        </p:nvSpPr>
        <p:spPr>
          <a:xfrm>
            <a:off x="4645025" y="2459037"/>
            <a:ext cx="4041775" cy="3959352"/>
          </a:xfrm>
        </p:spPr>
        <p:txBody>
          <a:bodyPr/>
          <a:lstStyle>
            <a:lvl1pPr>
              <a:defRPr sz="2400"/>
            </a:lvl1pPr>
            <a:lvl2pPr>
              <a:defRPr sz="2000"/>
            </a:lvl2pPr>
            <a:lvl3pPr>
              <a:defRPr sz="1800"/>
            </a:lvl3pPr>
            <a:lvl4pPr>
              <a:defRPr sz="1600"/>
            </a:lvl4pPr>
            <a:lvl5pPr>
              <a:defRPr sz="1600"/>
            </a:lvl5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7" name="Date Placeholder 6"/>
          <p:cNvSpPr>
            <a:spLocks noGrp="1"/>
          </p:cNvSpPr>
          <p:nvPr>
            <p:ph type="dt" sz="half" idx="10"/>
          </p:nvPr>
        </p:nvSpPr>
        <p:spPr/>
        <p:txBody>
          <a:bodyPr/>
          <a:lstStyle/>
          <a:p>
            <a:fld id="{1D8BD707-D9CF-40AE-B4C6-C98DA3205C09}" type="datetimeFigureOut">
              <a:rPr lang="en-US" smtClean="0"/>
              <a:pPr/>
              <a:t>7/6/2016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
        <p:nvSpPr>
          <p:cNvPr id="16" name="Rectangle 15"/>
          <p:cNvSpPr/>
          <p:nvPr/>
        </p:nvSpPr>
        <p:spPr>
          <a:xfrm>
            <a:off x="87790" y="680477"/>
            <a:ext cx="45720"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7" name="Rectangle 16"/>
          <p:cNvSpPr/>
          <p:nvPr/>
        </p:nvSpPr>
        <p:spPr>
          <a:xfrm>
            <a:off x="47305" y="680477"/>
            <a:ext cx="27432"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8" name="Rectangle 17"/>
          <p:cNvSpPr/>
          <p:nvPr/>
        </p:nvSpPr>
        <p:spPr>
          <a:xfrm>
            <a:off x="28252" y="680477"/>
            <a:ext cx="9144"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9" name="Rectangle 18"/>
          <p:cNvSpPr/>
          <p:nvPr/>
        </p:nvSpPr>
        <p:spPr>
          <a:xfrm>
            <a:off x="0" y="680477"/>
            <a:ext cx="9144"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0" name="Rectangle 19"/>
          <p:cNvSpPr/>
          <p:nvPr/>
        </p:nvSpPr>
        <p:spPr>
          <a:xfrm flipH="1">
            <a:off x="149770" y="680477"/>
            <a:ext cx="27432"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1" name="Rectangle 20"/>
          <p:cNvSpPr/>
          <p:nvPr/>
        </p:nvSpPr>
        <p:spPr>
          <a:xfrm flipH="1">
            <a:off x="189341" y="680477"/>
            <a:ext cx="27432"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2" name="Rectangle 21"/>
          <p:cNvSpPr/>
          <p:nvPr/>
        </p:nvSpPr>
        <p:spPr>
          <a:xfrm flipH="1">
            <a:off x="226682" y="680477"/>
            <a:ext cx="9144"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9" name="Rectangle 28"/>
          <p:cNvSpPr/>
          <p:nvPr/>
        </p:nvSpPr>
        <p:spPr>
          <a:xfrm flipH="1">
            <a:off x="254934" y="680477"/>
            <a:ext cx="9144"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30" name="Rectangle 29"/>
          <p:cNvSpPr/>
          <p:nvPr/>
        </p:nvSpPr>
        <p:spPr>
          <a:xfrm>
            <a:off x="278710" y="680477"/>
            <a:ext cx="36576"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914400" y="512064"/>
            <a:ext cx="7772400" cy="914400"/>
          </a:xfrm>
        </p:spPr>
        <p:txBody>
          <a:bodyPr/>
          <a:lstStyle>
            <a:lvl1pPr>
              <a:defRPr sz="4000" cap="none" baseline="0"/>
            </a:lvl1pPr>
            <a:extLst/>
          </a:lstStyle>
          <a:p>
            <a:r>
              <a:rPr kumimoji="0"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7/6/2016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7/6/2016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273050"/>
            <a:ext cx="8229600" cy="1162050"/>
          </a:xfrm>
        </p:spPr>
        <p:txBody>
          <a:bodyPr anchor="ctr"/>
          <a:lstStyle>
            <a:lvl1pPr algn="l">
              <a:buNone/>
              <a:defRPr sz="3600" b="0"/>
            </a:lvl1pPr>
            <a:extLst/>
          </a:lstStyle>
          <a:p>
            <a:r>
              <a:rPr kumimoji="0" lang="en-US"/>
              <a:t>Click to edit Master title style</a:t>
            </a:r>
          </a:p>
        </p:txBody>
      </p:sp>
      <p:sp>
        <p:nvSpPr>
          <p:cNvPr id="3" name="Text Placeholder 2"/>
          <p:cNvSpPr>
            <a:spLocks noGrp="1"/>
          </p:cNvSpPr>
          <p:nvPr>
            <p:ph type="body" idx="2"/>
          </p:nvPr>
        </p:nvSpPr>
        <p:spPr>
          <a:xfrm>
            <a:off x="685800" y="1435100"/>
            <a:ext cx="2514600" cy="4572000"/>
          </a:xfrm>
        </p:spPr>
        <p:txBody>
          <a:bodyPr/>
          <a:lstStyle>
            <a:lvl1pPr marL="54864" indent="0">
              <a:buNone/>
              <a:defRPr sz="1800"/>
            </a:lvl1pPr>
            <a:lvl2pPr>
              <a:buNone/>
              <a:defRPr sz="1200"/>
            </a:lvl2pPr>
            <a:lvl3pPr>
              <a:buNone/>
              <a:defRPr sz="1000"/>
            </a:lvl3pPr>
            <a:lvl4pPr>
              <a:buNone/>
              <a:defRPr sz="900"/>
            </a:lvl4pPr>
            <a:lvl5pPr>
              <a:buNone/>
              <a:defRPr sz="900"/>
            </a:lvl5pPr>
            <a:extLst/>
          </a:lstStyle>
          <a:p>
            <a:pPr lvl="0" eaLnBrk="1" latinLnBrk="0" hangingPunct="1"/>
            <a:r>
              <a:rPr kumimoji="0" lang="en-US"/>
              <a:t>Click to edit Master text styles</a:t>
            </a:r>
          </a:p>
        </p:txBody>
      </p:sp>
      <p:sp>
        <p:nvSpPr>
          <p:cNvPr id="4" name="Content Placeholder 3"/>
          <p:cNvSpPr>
            <a:spLocks noGrp="1"/>
          </p:cNvSpPr>
          <p:nvPr>
            <p:ph sz="half" idx="1"/>
          </p:nvPr>
        </p:nvSpPr>
        <p:spPr>
          <a:xfrm>
            <a:off x="3429000" y="1435100"/>
            <a:ext cx="5486400" cy="4572000"/>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p:txBody>
          <a:bodyPr/>
          <a:lstStyle/>
          <a:p>
            <a:fld id="{1D8BD707-D9CF-40AE-B4C6-C98DA3205C09}" type="datetimeFigureOut">
              <a:rPr lang="en-US" smtClean="0"/>
              <a:pPr/>
              <a:t>7/6/2016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8" name="Rectangle 7"/>
          <p:cNvSpPr/>
          <p:nvPr/>
        </p:nvSpPr>
        <p:spPr>
          <a:xfrm>
            <a:off x="368032" y="0"/>
            <a:ext cx="8778240" cy="1878037"/>
          </a:xfrm>
          <a:prstGeom prst="rect">
            <a:avLst/>
          </a:prstGeom>
          <a:solidFill>
            <a:srgbClr val="000000">
              <a:alpha val="100000"/>
            </a:srgb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cxnSp>
        <p:nvCxnSpPr>
          <p:cNvPr id="9" name="Straight Connector 8"/>
          <p:cNvCxnSpPr/>
          <p:nvPr/>
        </p:nvCxnSpPr>
        <p:spPr>
          <a:xfrm flipV="1">
            <a:off x="363195" y="1885028"/>
            <a:ext cx="8782622" cy="0"/>
          </a:xfrm>
          <a:prstGeom prst="line">
            <a:avLst/>
          </a:prstGeom>
          <a:noFill/>
          <a:ln w="19050" cap="flat" cmpd="sng" algn="ctr">
            <a:solidFill>
              <a:srgbClr val="FFFFFF">
                <a:alpha val="100000"/>
              </a:srgbClr>
            </a:solidFill>
            <a:prstDash val="solid"/>
            <a:miter lim="800000"/>
          </a:ln>
          <a:effectLst/>
        </p:spPr>
        <p:style>
          <a:lnRef idx="2">
            <a:schemeClr val="accent1"/>
          </a:lnRef>
          <a:fillRef idx="0">
            <a:schemeClr val="accent1"/>
          </a:fillRef>
          <a:effectRef idx="1">
            <a:schemeClr val="accent1"/>
          </a:effectRef>
          <a:fontRef idx="minor">
            <a:schemeClr val="tx1"/>
          </a:fontRef>
        </p:style>
      </p:cxnSp>
      <p:grpSp>
        <p:nvGrpSpPr>
          <p:cNvPr id="10" name="Group 9"/>
          <p:cNvGrpSpPr/>
          <p:nvPr/>
        </p:nvGrpSpPr>
        <p:grpSpPr>
          <a:xfrm rot="5400000">
            <a:off x="8514581" y="1219200"/>
            <a:ext cx="132763" cy="128466"/>
            <a:chOff x="6668087" y="1297746"/>
            <a:chExt cx="161840" cy="156602"/>
          </a:xfrm>
        </p:grpSpPr>
        <p:cxnSp>
          <p:nvCxnSpPr>
            <p:cNvPr id="15" name="Straight Connector 14"/>
            <p:cNvCxnSpPr/>
            <p:nvPr/>
          </p:nvCxnSpPr>
          <p:spPr>
            <a:xfrm rot="16200000">
              <a:off x="6664064" y="1301769"/>
              <a:ext cx="88509" cy="80463"/>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6" name="Straight Connector 15"/>
            <p:cNvCxnSpPr/>
            <p:nvPr/>
          </p:nvCxnSpPr>
          <p:spPr>
            <a:xfrm rot="16200000" flipV="1">
              <a:off x="6685888" y="1391257"/>
              <a:ext cx="125755" cy="427"/>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7" name="Straight Connector 16"/>
            <p:cNvCxnSpPr/>
            <p:nvPr/>
          </p:nvCxnSpPr>
          <p:spPr>
            <a:xfrm rot="5400000" flipH="1">
              <a:off x="6744524" y="1300853"/>
              <a:ext cx="88509" cy="82296"/>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grpSp>
      <p:sp>
        <p:nvSpPr>
          <p:cNvPr id="2" name="Title 1"/>
          <p:cNvSpPr>
            <a:spLocks noGrp="1"/>
          </p:cNvSpPr>
          <p:nvPr>
            <p:ph type="title"/>
          </p:nvPr>
        </p:nvSpPr>
        <p:spPr bwMode="grayWhite">
          <a:xfrm>
            <a:off x="914400" y="441251"/>
            <a:ext cx="6858000" cy="701749"/>
          </a:xfrm>
        </p:spPr>
        <p:txBody>
          <a:bodyPr anchor="b"/>
          <a:lstStyle>
            <a:lvl1pPr algn="l">
              <a:buNone/>
              <a:defRPr sz="2100" b="0"/>
            </a:lvl1pPr>
            <a:extLst/>
          </a:lstStyle>
          <a:p>
            <a:r>
              <a:rPr kumimoji="0" lang="en-US"/>
              <a:t>Click to edit Master title style</a:t>
            </a:r>
          </a:p>
        </p:txBody>
      </p:sp>
      <p:sp>
        <p:nvSpPr>
          <p:cNvPr id="3" name="Picture Placeholder 2"/>
          <p:cNvSpPr>
            <a:spLocks noGrp="1"/>
          </p:cNvSpPr>
          <p:nvPr>
            <p:ph type="pic" idx="1"/>
          </p:nvPr>
        </p:nvSpPr>
        <p:spPr>
          <a:xfrm>
            <a:off x="368032" y="1893781"/>
            <a:ext cx="8778240" cy="4960144"/>
          </a:xfrm>
          <a:solidFill>
            <a:schemeClr val="bg2"/>
          </a:solidFill>
        </p:spPr>
        <p:txBody>
          <a:bodyPr/>
          <a:lstStyle>
            <a:lvl1pPr marL="0" indent="0">
              <a:buNone/>
              <a:defRPr sz="3200"/>
            </a:lvl1pPr>
            <a:extLst/>
          </a:lstStyle>
          <a:p>
            <a:r>
              <a:rPr kumimoji="0" lang="en-US"/>
              <a:t>Click icon to add picture</a:t>
            </a:r>
          </a:p>
        </p:txBody>
      </p:sp>
      <p:sp>
        <p:nvSpPr>
          <p:cNvPr id="4" name="Text Placeholder 3"/>
          <p:cNvSpPr>
            <a:spLocks noGrp="1"/>
          </p:cNvSpPr>
          <p:nvPr>
            <p:ph type="body" sz="half" idx="2"/>
          </p:nvPr>
        </p:nvSpPr>
        <p:spPr bwMode="grayWhite">
          <a:xfrm>
            <a:off x="914400" y="1150144"/>
            <a:ext cx="6858000" cy="685800"/>
          </a:xfrm>
        </p:spPr>
        <p:txBody>
          <a:bodyPr/>
          <a:lstStyle>
            <a:lvl1pPr marL="27432" indent="0">
              <a:spcBef>
                <a:spcPts val="0"/>
              </a:spcBef>
              <a:buNone/>
              <a:defRPr sz="1400">
                <a:solidFill>
                  <a:srgbClr val="FFFFFF"/>
                </a:solidFill>
              </a:defRPr>
            </a:lvl1pPr>
            <a:lvl2pPr>
              <a:defRPr sz="1200"/>
            </a:lvl2pPr>
            <a:lvl3pPr>
              <a:defRPr sz="1000"/>
            </a:lvl3pPr>
            <a:lvl4pPr>
              <a:defRPr sz="900"/>
            </a:lvl4pPr>
            <a:lvl5pPr>
              <a:defRPr sz="900"/>
            </a:lvl5pPr>
            <a:extLst/>
          </a:lstStyle>
          <a:p>
            <a:pPr lvl="0" eaLnBrk="1" latinLnBrk="0" hangingPunct="1"/>
            <a:r>
              <a:rPr kumimoji="0" lang="en-US"/>
              <a:t>Click to edit Master text styles</a:t>
            </a:r>
          </a:p>
        </p:txBody>
      </p:sp>
      <p:grpSp>
        <p:nvGrpSpPr>
          <p:cNvPr id="14" name="Group 13"/>
          <p:cNvGrpSpPr/>
          <p:nvPr/>
        </p:nvGrpSpPr>
        <p:grpSpPr>
          <a:xfrm rot="5400000">
            <a:off x="8666981" y="1371600"/>
            <a:ext cx="132763" cy="128466"/>
            <a:chOff x="6668087" y="1297746"/>
            <a:chExt cx="161840" cy="156602"/>
          </a:xfrm>
        </p:grpSpPr>
        <p:cxnSp>
          <p:nvCxnSpPr>
            <p:cNvPr id="11" name="Straight Connector 10"/>
            <p:cNvCxnSpPr/>
            <p:nvPr/>
          </p:nvCxnSpPr>
          <p:spPr>
            <a:xfrm rot="16200000">
              <a:off x="6664064" y="1301769"/>
              <a:ext cx="88509" cy="80463"/>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2" name="Straight Connector 11"/>
            <p:cNvCxnSpPr/>
            <p:nvPr/>
          </p:nvCxnSpPr>
          <p:spPr>
            <a:xfrm rot="16200000" flipV="1">
              <a:off x="6685888" y="1391257"/>
              <a:ext cx="125755" cy="427"/>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3" name="Straight Connector 12"/>
            <p:cNvCxnSpPr/>
            <p:nvPr/>
          </p:nvCxnSpPr>
          <p:spPr>
            <a:xfrm rot="5400000" flipH="1">
              <a:off x="6744524" y="1300853"/>
              <a:ext cx="88509" cy="82296"/>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grpSp>
      <p:grpSp>
        <p:nvGrpSpPr>
          <p:cNvPr id="18" name="Group 17"/>
          <p:cNvGrpSpPr/>
          <p:nvPr/>
        </p:nvGrpSpPr>
        <p:grpSpPr>
          <a:xfrm rot="5400000">
            <a:off x="8320088" y="1474763"/>
            <a:ext cx="132763" cy="128466"/>
            <a:chOff x="6668087" y="1297746"/>
            <a:chExt cx="161840" cy="156602"/>
          </a:xfrm>
        </p:grpSpPr>
        <p:cxnSp>
          <p:nvCxnSpPr>
            <p:cNvPr id="19" name="Straight Connector 18"/>
            <p:cNvCxnSpPr/>
            <p:nvPr/>
          </p:nvCxnSpPr>
          <p:spPr>
            <a:xfrm rot="16200000">
              <a:off x="6664064" y="1301769"/>
              <a:ext cx="88509" cy="80463"/>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rot="16200000" flipV="1">
              <a:off x="6685888" y="1391257"/>
              <a:ext cx="125755" cy="427"/>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rot="5400000" flipH="1">
              <a:off x="6744524" y="1300853"/>
              <a:ext cx="88509" cy="82296"/>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grpSp>
      <p:sp>
        <p:nvSpPr>
          <p:cNvPr id="5" name="Date Placeholder 4"/>
          <p:cNvSpPr>
            <a:spLocks noGrp="1"/>
          </p:cNvSpPr>
          <p:nvPr>
            <p:ph type="dt" sz="half" idx="10"/>
          </p:nvPr>
        </p:nvSpPr>
        <p:spPr>
          <a:xfrm>
            <a:off x="6477000" y="55499"/>
            <a:ext cx="2133600" cy="365125"/>
          </a:xfrm>
        </p:spPr>
        <p:txBody>
          <a:bodyPr/>
          <a:lstStyle/>
          <a:p>
            <a:fld id="{1D8BD707-D9CF-40AE-B4C6-C98DA3205C09}" type="datetimeFigureOut">
              <a:rPr lang="en-US" smtClean="0"/>
              <a:pPr/>
              <a:t>7/6/2016</a:t>
            </a:fld>
            <a:endParaRPr lang="en-US"/>
          </a:p>
        </p:txBody>
      </p:sp>
      <p:sp>
        <p:nvSpPr>
          <p:cNvPr id="6" name="Footer Placeholder 5"/>
          <p:cNvSpPr>
            <a:spLocks noGrp="1"/>
          </p:cNvSpPr>
          <p:nvPr>
            <p:ph type="ftr" sz="quarter" idx="11"/>
          </p:nvPr>
        </p:nvSpPr>
        <p:spPr>
          <a:xfrm>
            <a:off x="914400" y="55499"/>
            <a:ext cx="5562600" cy="365125"/>
          </a:xfrm>
        </p:spPr>
        <p:txBody>
          <a:bodyPr/>
          <a:lstStyle/>
          <a:p>
            <a:endParaRPr lang="en-US"/>
          </a:p>
        </p:txBody>
      </p:sp>
      <p:sp>
        <p:nvSpPr>
          <p:cNvPr id="7" name="Slide Number Placeholder 6"/>
          <p:cNvSpPr>
            <a:spLocks noGrp="1"/>
          </p:cNvSpPr>
          <p:nvPr>
            <p:ph type="sldNum" sz="quarter" idx="12"/>
          </p:nvPr>
        </p:nvSpPr>
        <p:spPr>
          <a:xfrm>
            <a:off x="8610600" y="55499"/>
            <a:ext cx="457200" cy="365125"/>
          </a:xfrm>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7" name="Rectangle 6"/>
          <p:cNvSpPr/>
          <p:nvPr/>
        </p:nvSpPr>
        <p:spPr>
          <a:xfrm>
            <a:off x="0" y="-1"/>
            <a:ext cx="365760" cy="6854456"/>
          </a:xfrm>
          <a:prstGeom prst="rect">
            <a:avLst/>
          </a:prstGeom>
          <a:solidFill>
            <a:srgbClr val="FFFFFF">
              <a:alpha val="100000"/>
            </a:srgb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Rectangle 7"/>
          <p:cNvSpPr/>
          <p:nvPr/>
        </p:nvSpPr>
        <p:spPr>
          <a:xfrm>
            <a:off x="255291" y="5047394"/>
            <a:ext cx="73152" cy="169164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Rectangle 8"/>
          <p:cNvSpPr/>
          <p:nvPr/>
        </p:nvSpPr>
        <p:spPr>
          <a:xfrm>
            <a:off x="255291" y="4796819"/>
            <a:ext cx="73152" cy="228600"/>
          </a:xfrm>
          <a:prstGeom prst="rect">
            <a:avLst/>
          </a:prstGeom>
          <a:solidFill>
            <a:schemeClr val="accent3">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Rectangle 9"/>
          <p:cNvSpPr/>
          <p:nvPr/>
        </p:nvSpPr>
        <p:spPr>
          <a:xfrm>
            <a:off x="255291" y="4637685"/>
            <a:ext cx="73152" cy="137160"/>
          </a:xfrm>
          <a:prstGeom prst="rect">
            <a:avLst/>
          </a:prstGeom>
          <a:solidFill>
            <a:schemeClr val="bg2"/>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Rectangle 10"/>
          <p:cNvSpPr/>
          <p:nvPr/>
        </p:nvSpPr>
        <p:spPr>
          <a:xfrm>
            <a:off x="255291" y="4542559"/>
            <a:ext cx="73152" cy="7315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2" name="Rectangle 11"/>
          <p:cNvSpPr/>
          <p:nvPr/>
        </p:nvSpPr>
        <p:spPr>
          <a:xfrm>
            <a:off x="309558" y="680477"/>
            <a:ext cx="45720" cy="365760"/>
          </a:xfrm>
          <a:prstGeom prst="rect">
            <a:avLst/>
          </a:prstGeom>
          <a:solidFill>
            <a:srgbClr val="000000">
              <a:alpha val="10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5" name="Rectangle 14"/>
          <p:cNvSpPr/>
          <p:nvPr/>
        </p:nvSpPr>
        <p:spPr>
          <a:xfrm>
            <a:off x="269073" y="680477"/>
            <a:ext cx="27432" cy="365760"/>
          </a:xfrm>
          <a:prstGeom prst="rect">
            <a:avLst/>
          </a:prstGeom>
          <a:solidFill>
            <a:srgbClr val="000000">
              <a:alpha val="10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6" name="Rectangle 15"/>
          <p:cNvSpPr/>
          <p:nvPr/>
        </p:nvSpPr>
        <p:spPr>
          <a:xfrm>
            <a:off x="250020" y="680477"/>
            <a:ext cx="9144" cy="365760"/>
          </a:xfrm>
          <a:prstGeom prst="rect">
            <a:avLst/>
          </a:prstGeom>
          <a:solidFill>
            <a:srgbClr val="000000">
              <a:alpha val="10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7" name="Rectangle 16"/>
          <p:cNvSpPr/>
          <p:nvPr/>
        </p:nvSpPr>
        <p:spPr>
          <a:xfrm>
            <a:off x="221768" y="680477"/>
            <a:ext cx="9144" cy="365760"/>
          </a:xfrm>
          <a:prstGeom prst="rect">
            <a:avLst/>
          </a:prstGeom>
          <a:solidFill>
            <a:srgbClr val="000000">
              <a:alpha val="10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2" name="Title Placeholder 21"/>
          <p:cNvSpPr>
            <a:spLocks noGrp="1"/>
          </p:cNvSpPr>
          <p:nvPr>
            <p:ph type="title"/>
          </p:nvPr>
        </p:nvSpPr>
        <p:spPr>
          <a:xfrm>
            <a:off x="914400" y="512064"/>
            <a:ext cx="7772400" cy="914400"/>
          </a:xfrm>
          <a:prstGeom prst="rect">
            <a:avLst/>
          </a:prstGeom>
        </p:spPr>
        <p:txBody>
          <a:bodyPr vert="horz" anchor="t">
            <a:noAutofit/>
          </a:bodyPr>
          <a:lstStyle/>
          <a:p>
            <a:r>
              <a:rPr kumimoji="0" lang="en-US"/>
              <a:t>Click to edit Master title style</a:t>
            </a:r>
          </a:p>
        </p:txBody>
      </p:sp>
      <p:sp>
        <p:nvSpPr>
          <p:cNvPr id="13" name="Text Placeholder 12"/>
          <p:cNvSpPr>
            <a:spLocks noGrp="1"/>
          </p:cNvSpPr>
          <p:nvPr>
            <p:ph type="body" idx="1"/>
          </p:nvPr>
        </p:nvSpPr>
        <p:spPr>
          <a:xfrm>
            <a:off x="914400" y="1783560"/>
            <a:ext cx="7772400" cy="4572000"/>
          </a:xfrm>
          <a:prstGeom prst="rect">
            <a:avLst/>
          </a:prstGeom>
        </p:spPr>
        <p:txBody>
          <a:bodyPr vert="horz">
            <a:normAutofit/>
          </a:bodyPr>
          <a:lstStyle/>
          <a:p>
            <a:pPr lvl="0" eaLnBrk="1" latinLnBrk="0" hangingPunct="1"/>
            <a:r>
              <a:rPr kumimoji="0" lang="en-US"/>
              <a:t>Click to edit Master text styles</a:t>
            </a:r>
          </a:p>
          <a:p>
            <a:pPr lvl="1" eaLnBrk="1" latinLnBrk="0" hangingPunct="1"/>
            <a:r>
              <a:rPr kumimoji="0" lang="en-US"/>
              <a:t>Second level</a:t>
            </a:r>
          </a:p>
          <a:p>
            <a:pPr lvl="2" eaLnBrk="1" latinLnBrk="0" hangingPunct="1"/>
            <a:r>
              <a:rPr kumimoji="0" lang="en-US"/>
              <a:t>Third level</a:t>
            </a:r>
          </a:p>
          <a:p>
            <a:pPr lvl="3" eaLnBrk="1" latinLnBrk="0" hangingPunct="1"/>
            <a:r>
              <a:rPr kumimoji="0" lang="en-US"/>
              <a:t>Fourth level</a:t>
            </a:r>
          </a:p>
          <a:p>
            <a:pPr lvl="4" eaLnBrk="1" latinLnBrk="0" hangingPunct="1"/>
            <a:r>
              <a:rPr kumimoji="0" lang="en-US"/>
              <a:t>Fifth level</a:t>
            </a:r>
          </a:p>
        </p:txBody>
      </p:sp>
      <p:sp>
        <p:nvSpPr>
          <p:cNvPr id="14" name="Date Placeholder 13"/>
          <p:cNvSpPr>
            <a:spLocks noGrp="1"/>
          </p:cNvSpPr>
          <p:nvPr>
            <p:ph type="dt" sz="half" idx="2"/>
          </p:nvPr>
        </p:nvSpPr>
        <p:spPr>
          <a:xfrm>
            <a:off x="6477000" y="6416675"/>
            <a:ext cx="2133600" cy="365125"/>
          </a:xfrm>
          <a:prstGeom prst="rect">
            <a:avLst/>
          </a:prstGeom>
        </p:spPr>
        <p:txBody>
          <a:bodyPr vert="horz" anchor="b"/>
          <a:lstStyle>
            <a:lvl1pPr algn="l" eaLnBrk="1" latinLnBrk="0" hangingPunct="1">
              <a:defRPr kumimoji="0" sz="1100">
                <a:solidFill>
                  <a:schemeClr val="tx2"/>
                </a:solidFill>
              </a:defRPr>
            </a:lvl1pPr>
            <a:extLst/>
          </a:lstStyle>
          <a:p>
            <a:fld id="{1D8BD707-D9CF-40AE-B4C6-C98DA3205C09}" type="datetimeFigureOut">
              <a:rPr lang="en-US" smtClean="0"/>
              <a:pPr/>
              <a:t>7/6/2016</a:t>
            </a:fld>
            <a:endParaRPr lang="en-US"/>
          </a:p>
        </p:txBody>
      </p:sp>
      <p:sp>
        <p:nvSpPr>
          <p:cNvPr id="3" name="Footer Placeholder 2"/>
          <p:cNvSpPr>
            <a:spLocks noGrp="1"/>
          </p:cNvSpPr>
          <p:nvPr>
            <p:ph type="ftr" sz="quarter" idx="3"/>
          </p:nvPr>
        </p:nvSpPr>
        <p:spPr>
          <a:xfrm>
            <a:off x="914400" y="6416675"/>
            <a:ext cx="5562600" cy="365125"/>
          </a:xfrm>
          <a:prstGeom prst="rect">
            <a:avLst/>
          </a:prstGeom>
        </p:spPr>
        <p:txBody>
          <a:bodyPr vert="horz" anchor="b"/>
          <a:lstStyle>
            <a:lvl1pPr algn="r" eaLnBrk="1" latinLnBrk="0" hangingPunct="1">
              <a:defRPr kumimoji="0" sz="1100">
                <a:solidFill>
                  <a:schemeClr val="tx2"/>
                </a:solidFill>
              </a:defRPr>
            </a:lvl1pPr>
            <a:extLst/>
          </a:lstStyle>
          <a:p>
            <a:endParaRPr lang="en-US"/>
          </a:p>
        </p:txBody>
      </p:sp>
      <p:sp>
        <p:nvSpPr>
          <p:cNvPr id="23" name="Slide Number Placeholder 22"/>
          <p:cNvSpPr>
            <a:spLocks noGrp="1"/>
          </p:cNvSpPr>
          <p:nvPr>
            <p:ph type="sldNum" sz="quarter" idx="4"/>
          </p:nvPr>
        </p:nvSpPr>
        <p:spPr>
          <a:xfrm>
            <a:off x="8610600" y="6416675"/>
            <a:ext cx="457200" cy="365125"/>
          </a:xfrm>
          <a:prstGeom prst="rect">
            <a:avLst/>
          </a:prstGeom>
        </p:spPr>
        <p:txBody>
          <a:bodyPr vert="horz" anchor="b"/>
          <a:lstStyle>
            <a:lvl1pPr algn="l" eaLnBrk="1" latinLnBrk="0" hangingPunct="1">
              <a:defRPr kumimoji="0" sz="1200">
                <a:solidFill>
                  <a:schemeClr val="tx2"/>
                </a:solidFill>
              </a:defRPr>
            </a:lvl1pPr>
            <a:extLst/>
          </a:lstStyle>
          <a:p>
            <a:fld id="{B6F15528-21DE-4FAA-801E-634DDDAF4B2B}" type="slidenum">
              <a:rPr lang="en-US" smtClean="0"/>
              <a:pPr/>
              <a:t>‹#›</a:t>
            </a:fld>
            <a:endParaRPr lang="en-US"/>
          </a:p>
        </p:txBody>
      </p:sp>
    </p:spTree>
  </p:cSld>
  <p:clrMap bg1="dk1" tx1="lt1" bg2="dk2" tx2="lt2" accent1="accent1" accent2="accent2" accent3="accent3" accent4="accent4" accent5="accent5" accent6="accent6" hlink="hlink" folHlink="folHlink"/>
  <p:sldLayoutIdLst>
    <p:sldLayoutId id="2147483733" r:id="rId1"/>
    <p:sldLayoutId id="2147483734" r:id="rId2"/>
    <p:sldLayoutId id="2147483735" r:id="rId3"/>
    <p:sldLayoutId id="2147483736" r:id="rId4"/>
    <p:sldLayoutId id="2147483737" r:id="rId5"/>
    <p:sldLayoutId id="2147483738" r:id="rId6"/>
    <p:sldLayoutId id="2147483739" r:id="rId7"/>
    <p:sldLayoutId id="2147483740" r:id="rId8"/>
    <p:sldLayoutId id="2147483741" r:id="rId9"/>
    <p:sldLayoutId id="2147483742" r:id="rId10"/>
    <p:sldLayoutId id="2147483743" r:id="rId11"/>
  </p:sldLayoutIdLst>
  <p:txStyles>
    <p:titleStyle>
      <a:lvl1pPr algn="l" rtl="0" eaLnBrk="1" latinLnBrk="0" hangingPunct="1">
        <a:spcBef>
          <a:spcPct val="0"/>
        </a:spcBef>
        <a:buNone/>
        <a:defRPr kumimoji="0" sz="4000" kern="1200" spc="-100" baseline="0">
          <a:solidFill>
            <a:schemeClr val="tx2">
              <a:satMod val="200000"/>
            </a:schemeClr>
          </a:solidFill>
          <a:latin typeface="+mj-lt"/>
          <a:ea typeface="+mj-ea"/>
          <a:cs typeface="+mj-cs"/>
        </a:defRPr>
      </a:lvl1pPr>
      <a:extLst/>
    </p:titleStyle>
    <p:bodyStyle>
      <a:lvl1pPr marL="411480" indent="-342900" algn="l" rtl="0" eaLnBrk="1" latinLnBrk="0" hangingPunct="1">
        <a:spcBef>
          <a:spcPts val="700"/>
        </a:spcBef>
        <a:buClr>
          <a:schemeClr val="tx2"/>
        </a:buClr>
        <a:buSzPct val="95000"/>
        <a:buFont typeface="Wingdings"/>
        <a:buChar char=""/>
        <a:defRPr kumimoji="0" sz="3000" kern="1200">
          <a:solidFill>
            <a:schemeClr val="tx1"/>
          </a:solidFill>
          <a:latin typeface="+mn-lt"/>
          <a:ea typeface="+mn-ea"/>
          <a:cs typeface="+mn-cs"/>
        </a:defRPr>
      </a:lvl1pPr>
      <a:lvl2pPr marL="740664" indent="-285750" algn="l" rtl="0" eaLnBrk="1" latinLnBrk="0" hangingPunct="1">
        <a:spcBef>
          <a:spcPct val="20000"/>
        </a:spcBef>
        <a:buClr>
          <a:schemeClr val="accent2"/>
        </a:buClr>
        <a:buSzPct val="90000"/>
        <a:buFont typeface="Wingdings"/>
        <a:buChar char=""/>
        <a:defRPr kumimoji="0" sz="2600" kern="1200">
          <a:solidFill>
            <a:schemeClr val="tx1"/>
          </a:solidFill>
          <a:latin typeface="+mn-lt"/>
          <a:ea typeface="+mn-ea"/>
          <a:cs typeface="+mn-cs"/>
        </a:defRPr>
      </a:lvl2pPr>
      <a:lvl3pPr marL="996696" indent="-228600" algn="l" rtl="0" eaLnBrk="1" latinLnBrk="0" hangingPunct="1">
        <a:spcBef>
          <a:spcPct val="20000"/>
        </a:spcBef>
        <a:buClr>
          <a:schemeClr val="accent2"/>
        </a:buClr>
        <a:buFont typeface="Wingdings 2"/>
        <a:buChar char=""/>
        <a:defRPr kumimoji="0" sz="2400" kern="1200">
          <a:solidFill>
            <a:schemeClr val="tx1"/>
          </a:solidFill>
          <a:latin typeface="+mn-lt"/>
          <a:ea typeface="+mn-ea"/>
          <a:cs typeface="+mn-cs"/>
        </a:defRPr>
      </a:lvl3pPr>
      <a:lvl4pPr marL="1261872" indent="-228600" algn="l" rtl="0" eaLnBrk="1" latinLnBrk="0" hangingPunct="1">
        <a:spcBef>
          <a:spcPct val="20000"/>
        </a:spcBef>
        <a:buClr>
          <a:schemeClr val="accent3"/>
        </a:buClr>
        <a:buFont typeface="Wingdings 3"/>
        <a:buChar char=""/>
        <a:defRPr kumimoji="0" sz="2200" kern="1200">
          <a:solidFill>
            <a:schemeClr val="tx1"/>
          </a:solidFill>
          <a:latin typeface="+mn-lt"/>
          <a:ea typeface="+mn-ea"/>
          <a:cs typeface="+mn-cs"/>
        </a:defRPr>
      </a:lvl4pPr>
      <a:lvl5pPr marL="1481328" indent="-210312" algn="l" rtl="0" eaLnBrk="1" latinLnBrk="0" hangingPunct="1">
        <a:spcBef>
          <a:spcPct val="20000"/>
        </a:spcBef>
        <a:buClr>
          <a:schemeClr val="accent3"/>
        </a:buClr>
        <a:buFont typeface="Wingdings 2"/>
        <a:buChar char=""/>
        <a:defRPr kumimoji="0" sz="2000" kern="1200">
          <a:solidFill>
            <a:schemeClr val="tx1"/>
          </a:solidFill>
          <a:latin typeface="+mn-lt"/>
          <a:ea typeface="+mn-ea"/>
          <a:cs typeface="+mn-cs"/>
        </a:defRPr>
      </a:lvl5pPr>
      <a:lvl6pPr marL="1709928" indent="-210312" algn="l" rtl="0" eaLnBrk="1" latinLnBrk="0" hangingPunct="1">
        <a:spcBef>
          <a:spcPct val="20000"/>
        </a:spcBef>
        <a:buClr>
          <a:schemeClr val="accent3"/>
        </a:buClr>
        <a:buFont typeface="Wingdings 2"/>
        <a:buChar char=""/>
        <a:defRPr kumimoji="0" sz="1800" kern="1200">
          <a:solidFill>
            <a:schemeClr val="tx1"/>
          </a:solidFill>
          <a:latin typeface="+mn-lt"/>
          <a:ea typeface="+mn-ea"/>
          <a:cs typeface="+mn-cs"/>
        </a:defRPr>
      </a:lvl6pPr>
      <a:lvl7pPr marL="1901952" indent="-182880" algn="l" rtl="0" eaLnBrk="1" latinLnBrk="0" hangingPunct="1">
        <a:spcBef>
          <a:spcPct val="20000"/>
        </a:spcBef>
        <a:buClr>
          <a:schemeClr val="accent4"/>
        </a:buClr>
        <a:buFont typeface="Wingdings 2"/>
        <a:buChar char=""/>
        <a:defRPr kumimoji="0" sz="1600" kern="1200">
          <a:solidFill>
            <a:schemeClr val="tx1"/>
          </a:solidFill>
          <a:latin typeface="+mn-lt"/>
          <a:ea typeface="+mn-ea"/>
          <a:cs typeface="+mn-cs"/>
        </a:defRPr>
      </a:lvl7pPr>
      <a:lvl8pPr marL="2093976" indent="-182880" algn="l" rtl="0" eaLnBrk="1" latinLnBrk="0" hangingPunct="1">
        <a:spcBef>
          <a:spcPct val="20000"/>
        </a:spcBef>
        <a:buClr>
          <a:schemeClr val="accent4"/>
        </a:buClr>
        <a:buFont typeface="Wingdings 2"/>
        <a:buChar char=""/>
        <a:defRPr kumimoji="0" sz="1600" kern="1200">
          <a:solidFill>
            <a:schemeClr val="tx1"/>
          </a:solidFill>
          <a:latin typeface="+mn-lt"/>
          <a:ea typeface="+mn-ea"/>
          <a:cs typeface="+mn-cs"/>
        </a:defRPr>
      </a:lvl8pPr>
      <a:lvl9pPr marL="2286000" indent="-182880" algn="l" rtl="0" eaLnBrk="1" latinLnBrk="0" hangingPunct="1">
        <a:spcBef>
          <a:spcPct val="20000"/>
        </a:spcBef>
        <a:buClr>
          <a:schemeClr val="accent4"/>
        </a:buClr>
        <a:buFont typeface="Wingdings 2"/>
        <a:buChar char=""/>
        <a:defRPr kumimoji="0" sz="1600" kern="120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8.tiff"/><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9.tiff"/><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685800" y="762000"/>
            <a:ext cx="7772400" cy="914400"/>
          </a:xfrm>
        </p:spPr>
        <p:txBody>
          <a:bodyPr>
            <a:normAutofit fontScale="90000"/>
          </a:bodyPr>
          <a:lstStyle/>
          <a:p>
            <a:pPr algn="ctr"/>
            <a:r>
              <a:rPr lang="en-US" dirty="0"/>
              <a:t>Stan Honey’s</a:t>
            </a:r>
            <a:br>
              <a:rPr lang="en-US" dirty="0"/>
            </a:br>
            <a:r>
              <a:rPr lang="en-US" dirty="0"/>
              <a:t>Pacific Cup Weather and Tactics Agenda: </a:t>
            </a:r>
          </a:p>
        </p:txBody>
      </p:sp>
      <p:sp>
        <p:nvSpPr>
          <p:cNvPr id="3" name="Content Placeholder 2"/>
          <p:cNvSpPr>
            <a:spLocks noGrp="1"/>
          </p:cNvSpPr>
          <p:nvPr>
            <p:ph idx="4294967295"/>
          </p:nvPr>
        </p:nvSpPr>
        <p:spPr>
          <a:xfrm>
            <a:off x="685800" y="2514600"/>
            <a:ext cx="7772400" cy="3810000"/>
          </a:xfrm>
        </p:spPr>
        <p:txBody>
          <a:bodyPr>
            <a:normAutofit fontScale="77500" lnSpcReduction="20000"/>
          </a:bodyPr>
          <a:lstStyle/>
          <a:p>
            <a:pPr>
              <a:buNone/>
            </a:pPr>
            <a:endParaRPr lang="en-US" dirty="0"/>
          </a:p>
          <a:p>
            <a:r>
              <a:rPr lang="en-US" dirty="0"/>
              <a:t>Standard, ebb-tide, Farallon Race first leg. </a:t>
            </a:r>
          </a:p>
          <a:p>
            <a:r>
              <a:rPr lang="en-US" dirty="0"/>
              <a:t>Get to the Synoptic Wind before the glass-off the first night.</a:t>
            </a:r>
          </a:p>
          <a:p>
            <a:r>
              <a:rPr lang="en-US" dirty="0"/>
              <a:t>Pick and race to your Ridge Waypoint.</a:t>
            </a:r>
          </a:p>
          <a:p>
            <a:r>
              <a:rPr lang="en-US" dirty="0"/>
              <a:t>Carefully deal with Cutoff Lows</a:t>
            </a:r>
          </a:p>
          <a:p>
            <a:r>
              <a:rPr lang="en-US" dirty="0"/>
              <a:t>Slot-cars to the shift, ideally on “Ocean DW” angles</a:t>
            </a:r>
          </a:p>
          <a:p>
            <a:r>
              <a:rPr lang="en-US" dirty="0"/>
              <a:t>Squalls and Cloud Streets in the trades</a:t>
            </a:r>
          </a:p>
          <a:p>
            <a:r>
              <a:rPr lang="en-US" dirty="0"/>
              <a:t>Pick the correct corner on the Run</a:t>
            </a:r>
          </a:p>
          <a:p>
            <a:r>
              <a:rPr lang="en-US" dirty="0"/>
              <a:t>Approaching the Finish</a:t>
            </a:r>
          </a:p>
          <a:p>
            <a:pPr lvl="1"/>
            <a:endParaRPr lang="en-US"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1371600" y="533400"/>
            <a:ext cx="7772400" cy="914400"/>
          </a:xfrm>
        </p:spPr>
        <p:txBody>
          <a:bodyPr/>
          <a:lstStyle/>
          <a:p>
            <a:r>
              <a:rPr lang="en-US" dirty="0"/>
              <a:t>Sources of Weather</a:t>
            </a:r>
          </a:p>
        </p:txBody>
      </p:sp>
      <p:sp>
        <p:nvSpPr>
          <p:cNvPr id="3" name="Content Placeholder 2"/>
          <p:cNvSpPr>
            <a:spLocks noGrp="1"/>
          </p:cNvSpPr>
          <p:nvPr>
            <p:ph idx="4294967295"/>
          </p:nvPr>
        </p:nvSpPr>
        <p:spPr>
          <a:xfrm>
            <a:off x="685800" y="1676400"/>
            <a:ext cx="7772400" cy="4572000"/>
          </a:xfrm>
        </p:spPr>
        <p:txBody>
          <a:bodyPr>
            <a:normAutofit fontScale="85000" lnSpcReduction="20000"/>
          </a:bodyPr>
          <a:lstStyle/>
          <a:p>
            <a:r>
              <a:rPr lang="en-US" dirty="0"/>
              <a:t>Only use free sources of weather after Prep Signal; see RRS41 and the communications restrictions in the SI.   Don’t cheat.  Ok to pay for satellite </a:t>
            </a:r>
            <a:r>
              <a:rPr lang="en-US" dirty="0" err="1"/>
              <a:t>comms</a:t>
            </a:r>
            <a:r>
              <a:rPr lang="en-US" dirty="0"/>
              <a:t>. Prohibited to pay for data or to get custom data.</a:t>
            </a:r>
          </a:p>
          <a:p>
            <a:r>
              <a:rPr lang="en-US" dirty="0"/>
              <a:t>Free GFS data is widely available via </a:t>
            </a:r>
            <a:r>
              <a:rPr lang="en-US" dirty="0" err="1"/>
              <a:t>saildocs</a:t>
            </a:r>
            <a:r>
              <a:rPr lang="en-US" dirty="0"/>
              <a:t> and several other services.  Don’t break the rules by paying for it.  GFS now has 4D initialization.</a:t>
            </a:r>
          </a:p>
          <a:p>
            <a:r>
              <a:rPr lang="en-US" dirty="0"/>
              <a:t>Coamps is free and is a good mesoscale model.  Other for-fee </a:t>
            </a:r>
            <a:r>
              <a:rPr lang="en-US" dirty="0" err="1"/>
              <a:t>mesoscale</a:t>
            </a:r>
            <a:r>
              <a:rPr lang="en-US" dirty="0"/>
              <a:t> models are also useful but only before your prep signal.</a:t>
            </a:r>
          </a:p>
          <a:p>
            <a:r>
              <a:rPr lang="en-US" dirty="0"/>
              <a:t>Don’t use GFS in terrain effects and don’t use mesoscale models when in synoptic weather.</a:t>
            </a:r>
          </a:p>
          <a:p>
            <a:r>
              <a:rPr lang="en-US" dirty="0"/>
              <a:t>Do look at the OPC (weatherfax) charts.</a:t>
            </a:r>
          </a:p>
          <a:p>
            <a:endParaRPr lang="en-US" dirty="0"/>
          </a:p>
          <a:p>
            <a:endParaRPr lang="en-US"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1371600" y="533400"/>
            <a:ext cx="7772400" cy="914400"/>
          </a:xfrm>
        </p:spPr>
        <p:txBody>
          <a:bodyPr/>
          <a:lstStyle/>
          <a:p>
            <a:r>
              <a:rPr lang="en-US" dirty="0"/>
              <a:t>Weather Briefing</a:t>
            </a:r>
          </a:p>
        </p:txBody>
      </p:sp>
      <p:sp>
        <p:nvSpPr>
          <p:cNvPr id="3" name="Content Placeholder 2"/>
          <p:cNvSpPr>
            <a:spLocks noGrp="1"/>
          </p:cNvSpPr>
          <p:nvPr>
            <p:ph idx="4294967295"/>
          </p:nvPr>
        </p:nvSpPr>
        <p:spPr>
          <a:xfrm>
            <a:off x="685800" y="1676400"/>
            <a:ext cx="7772400" cy="4572000"/>
          </a:xfrm>
        </p:spPr>
        <p:txBody>
          <a:bodyPr>
            <a:normAutofit fontScale="70000" lnSpcReduction="20000"/>
          </a:bodyPr>
          <a:lstStyle/>
          <a:p>
            <a:r>
              <a:rPr lang="en-US" dirty="0"/>
              <a:t>Don’t let Lee use up all the time with a standard meteorology course presentation.  Interrupt Lee, and force him onto timely topics relevant to the upcoming race.</a:t>
            </a:r>
          </a:p>
          <a:p>
            <a:r>
              <a:rPr lang="en-US" dirty="0"/>
              <a:t>Don’t ask Lee where to go.  You folks are the skilled sailors, navigators, routers.</a:t>
            </a:r>
          </a:p>
          <a:p>
            <a:r>
              <a:rPr lang="en-US" dirty="0"/>
              <a:t>Do ask Lee questions about the weather forecast; he is an extremely good meteorologist.  Make him work.</a:t>
            </a:r>
          </a:p>
          <a:p>
            <a:pPr lvl="1"/>
            <a:r>
              <a:rPr lang="en-US" dirty="0"/>
              <a:t>If the High might be stronger than forecast on the </a:t>
            </a:r>
            <a:r>
              <a:rPr lang="en-US" dirty="0" err="1"/>
              <a:t>gribs</a:t>
            </a:r>
            <a:r>
              <a:rPr lang="en-US" dirty="0"/>
              <a:t>, what is the first sign? (UL omega block).</a:t>
            </a:r>
          </a:p>
          <a:p>
            <a:pPr lvl="1"/>
            <a:r>
              <a:rPr lang="en-US" dirty="0"/>
              <a:t>If the High might be weaker than forecast on the </a:t>
            </a:r>
            <a:r>
              <a:rPr lang="en-US" dirty="0" err="1"/>
              <a:t>gribs</a:t>
            </a:r>
            <a:r>
              <a:rPr lang="en-US" dirty="0"/>
              <a:t>, what is the first sign? (UL zonal flow).</a:t>
            </a:r>
          </a:p>
          <a:p>
            <a:pPr lvl="1"/>
            <a:r>
              <a:rPr lang="en-US" dirty="0"/>
              <a:t>How do I estimate the sea state in the vicinity of that hurricane if it comes? (OPC charts)</a:t>
            </a:r>
          </a:p>
          <a:p>
            <a:pPr lvl="1"/>
            <a:r>
              <a:rPr lang="en-US" dirty="0"/>
              <a:t>Which NOAA or Navy mesoscale model is working best off the coast in the last few days?  (NAM or </a:t>
            </a:r>
            <a:r>
              <a:rPr lang="en-US" dirty="0" err="1"/>
              <a:t>Coamps</a:t>
            </a:r>
            <a:r>
              <a:rPr lang="en-US" dirty="0"/>
              <a:t>)  </a:t>
            </a:r>
          </a:p>
          <a:p>
            <a:pPr lvl="1"/>
            <a:r>
              <a:rPr lang="en-US" dirty="0"/>
              <a:t>How dependably does the GFS forecast the strength of a Tropical (GFS dramatically understates the wind in a tropical)</a:t>
            </a:r>
          </a:p>
          <a:p>
            <a:endParaRPr lang="en-US" dirty="0"/>
          </a:p>
        </p:txBody>
      </p:sp>
    </p:spTree>
    <p:extLst>
      <p:ext uri="{BB962C8B-B14F-4D97-AF65-F5344CB8AC3E}">
        <p14:creationId xmlns:p14="http://schemas.microsoft.com/office/powerpoint/2010/main" val="347325646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0" y="533400"/>
            <a:ext cx="7772400" cy="914400"/>
          </a:xfrm>
        </p:spPr>
        <p:txBody>
          <a:bodyPr/>
          <a:lstStyle/>
          <a:p>
            <a:pPr algn="ctr"/>
            <a:r>
              <a:rPr lang="en-US" dirty="0"/>
              <a:t>Routing software</a:t>
            </a:r>
          </a:p>
        </p:txBody>
      </p:sp>
      <p:sp>
        <p:nvSpPr>
          <p:cNvPr id="3" name="Content Placeholder 2"/>
          <p:cNvSpPr>
            <a:spLocks noGrp="1"/>
          </p:cNvSpPr>
          <p:nvPr>
            <p:ph idx="4294967295"/>
          </p:nvPr>
        </p:nvSpPr>
        <p:spPr>
          <a:xfrm>
            <a:off x="609600" y="1752600"/>
            <a:ext cx="7772400" cy="4419600"/>
          </a:xfrm>
        </p:spPr>
        <p:txBody>
          <a:bodyPr>
            <a:normAutofit fontScale="77500" lnSpcReduction="20000"/>
          </a:bodyPr>
          <a:lstStyle/>
          <a:p>
            <a:r>
              <a:rPr lang="en-US" dirty="0"/>
              <a:t>Expedition is the best choice to learn if you are not already familiar with another program.  Good routing, fleet tracking, and  weather viewing.  Also good inshore and starting tool.  Familiar “Windows” interface.</a:t>
            </a:r>
          </a:p>
          <a:p>
            <a:r>
              <a:rPr lang="en-US" dirty="0"/>
              <a:t>Adrena, very good weather analysis, ok routing, very good for routing based on sea-state.  Familiar “Windows” interface. </a:t>
            </a:r>
          </a:p>
          <a:p>
            <a:r>
              <a:rPr lang="en-US" dirty="0" err="1"/>
              <a:t>Deckman</a:t>
            </a:r>
            <a:r>
              <a:rPr lang="en-US" dirty="0"/>
              <a:t> for Windows, very good routing, marginal weather viewing, sophisticated grib editing tools, very hostile interface, not being maintained.</a:t>
            </a:r>
          </a:p>
          <a:p>
            <a:r>
              <a:rPr lang="en-US" dirty="0" err="1"/>
              <a:t>Maxsea</a:t>
            </a:r>
            <a:r>
              <a:rPr lang="en-US" dirty="0"/>
              <a:t>, still works.</a:t>
            </a:r>
          </a:p>
          <a:p>
            <a:r>
              <a:rPr lang="en-US" dirty="0"/>
              <a:t>There are others.  Most professional navigators use both Expedition and Adrena.</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0" y="533400"/>
            <a:ext cx="7772400" cy="914400"/>
          </a:xfrm>
        </p:spPr>
        <p:txBody>
          <a:bodyPr/>
          <a:lstStyle/>
          <a:p>
            <a:pPr algn="ctr"/>
            <a:r>
              <a:rPr lang="en-US" dirty="0"/>
              <a:t>Routing tips</a:t>
            </a:r>
          </a:p>
        </p:txBody>
      </p:sp>
      <p:sp>
        <p:nvSpPr>
          <p:cNvPr id="3" name="Content Placeholder 2"/>
          <p:cNvSpPr>
            <a:spLocks noGrp="1"/>
          </p:cNvSpPr>
          <p:nvPr>
            <p:ph idx="4294967295"/>
          </p:nvPr>
        </p:nvSpPr>
        <p:spPr>
          <a:xfrm>
            <a:off x="762000" y="1600200"/>
            <a:ext cx="8001000" cy="4953000"/>
          </a:xfrm>
        </p:spPr>
        <p:txBody>
          <a:bodyPr>
            <a:normAutofit fontScale="70000" lnSpcReduction="20000"/>
          </a:bodyPr>
          <a:lstStyle/>
          <a:p>
            <a:r>
              <a:rPr lang="en-US" dirty="0"/>
              <a:t>First look at the OPC charts and do an eyeball route and review.</a:t>
            </a:r>
          </a:p>
          <a:p>
            <a:r>
              <a:rPr lang="en-US" dirty="0"/>
              <a:t>Next just look at the gribs and do an eyeball route and review.  Shade rain to make fronts visible.</a:t>
            </a:r>
          </a:p>
          <a:p>
            <a:r>
              <a:rPr lang="en-US" dirty="0"/>
              <a:t>Scale wind 115% in Hawaii Race.  Scale current 130%.</a:t>
            </a:r>
          </a:p>
          <a:p>
            <a:r>
              <a:rPr lang="en-US" dirty="0"/>
              <a:t>Finally load gribs, correct for “ground truth”, run routes and lots of what-ifs.</a:t>
            </a:r>
          </a:p>
          <a:p>
            <a:r>
              <a:rPr lang="en-US" dirty="0"/>
              <a:t>Be sure to understand cost of alternate routes either by forcing with “restricted areas”, by review of tangent zones of forward/reverse isochrones, and by “cost” shading.</a:t>
            </a:r>
          </a:p>
          <a:p>
            <a:r>
              <a:rPr lang="en-US" dirty="0"/>
              <a:t>You’re not done until you can explain the route in sailing terminology to sailors.</a:t>
            </a:r>
          </a:p>
          <a:p>
            <a:r>
              <a:rPr lang="en-US" dirty="0"/>
              <a:t>Watches need to fully understand the route objective in sailing terms,  the near-term “free advance” course, as well as have a good 12 hour forecast, every 6 hours.</a:t>
            </a:r>
          </a:p>
          <a:p>
            <a:r>
              <a:rPr lang="en-US" dirty="0"/>
              <a:t>Understand why the router always takes you too close to a High.  </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0" y="533400"/>
            <a:ext cx="7772400" cy="914400"/>
          </a:xfrm>
        </p:spPr>
        <p:txBody>
          <a:bodyPr/>
          <a:lstStyle/>
          <a:p>
            <a:pPr algn="ctr"/>
            <a:r>
              <a:rPr lang="en-US" dirty="0"/>
              <a:t>500mb charts</a:t>
            </a:r>
          </a:p>
        </p:txBody>
      </p:sp>
      <p:sp>
        <p:nvSpPr>
          <p:cNvPr id="3" name="Content Placeholder 2"/>
          <p:cNvSpPr>
            <a:spLocks noGrp="1"/>
          </p:cNvSpPr>
          <p:nvPr>
            <p:ph idx="4294967295"/>
          </p:nvPr>
        </p:nvSpPr>
        <p:spPr>
          <a:xfrm>
            <a:off x="533400" y="1600200"/>
            <a:ext cx="7772400" cy="4572000"/>
          </a:xfrm>
        </p:spPr>
        <p:txBody>
          <a:bodyPr>
            <a:normAutofit fontScale="77500" lnSpcReduction="20000"/>
          </a:bodyPr>
          <a:lstStyle/>
          <a:p>
            <a:r>
              <a:rPr lang="en-US" dirty="0"/>
              <a:t>Chesneau’s  book is good, but heavy-going and only parts of it are relevant.  It’s mostly about heavy weather avoidance for ships.</a:t>
            </a:r>
          </a:p>
          <a:p>
            <a:r>
              <a:rPr lang="en-US" dirty="0"/>
              <a:t>Chesneau and Siekiewicz’s article, “Mariner’s Guide to the 500mb Chart” from Mariner’s Weather Log in 1995 is good.</a:t>
            </a:r>
          </a:p>
          <a:p>
            <a:r>
              <a:rPr lang="en-US" dirty="0"/>
              <a:t>If Omega block, (meridional UL flow) the surface winds behave as if there is a strong surface high, and surface highs are trustworthy.</a:t>
            </a:r>
          </a:p>
          <a:p>
            <a:r>
              <a:rPr lang="en-US" dirty="0"/>
              <a:t>If zonal flow, even if the surface maps show a strong surface high, don’t trust it, spend some miles to purchase insurance and pick a more Southerly ridge crossing.</a:t>
            </a:r>
          </a:p>
          <a:p>
            <a:r>
              <a:rPr lang="en-US" dirty="0"/>
              <a:t>Ask Lee about this stuff, if you’ve got some time on your hands.</a:t>
            </a:r>
          </a:p>
          <a:p>
            <a:pPr>
              <a:buNone/>
            </a:pPr>
            <a:endParaRPr lang="en-US"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 name="Picture 3" descr="500mb zonal flow.TIF"/>
          <p:cNvPicPr>
            <a:picLocks noChangeAspect="1"/>
          </p:cNvPicPr>
          <p:nvPr/>
        </p:nvPicPr>
        <p:blipFill>
          <a:blip r:embed="rId2" cstate="print"/>
          <a:srcRect l="1667" t="90"/>
          <a:stretch>
            <a:fillRect/>
          </a:stretch>
        </p:blipFill>
        <p:spPr>
          <a:xfrm>
            <a:off x="0" y="513941"/>
            <a:ext cx="9144000" cy="5739539"/>
          </a:xfrm>
          <a:prstGeom prst="rect">
            <a:avLst/>
          </a:prstGeom>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 name="Picture 3" descr="500mb meridional flow omega block.TIF"/>
          <p:cNvPicPr>
            <a:picLocks noChangeAspect="1"/>
          </p:cNvPicPr>
          <p:nvPr/>
        </p:nvPicPr>
        <p:blipFill>
          <a:blip r:embed="rId2" cstate="print"/>
          <a:srcRect l="1667"/>
          <a:stretch>
            <a:fillRect/>
          </a:stretch>
        </p:blipFill>
        <p:spPr>
          <a:xfrm>
            <a:off x="0" y="508775"/>
            <a:ext cx="9144000" cy="5744705"/>
          </a:xfrm>
          <a:prstGeom prst="rect">
            <a:avLst/>
          </a:prstGeom>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609600" y="609600"/>
            <a:ext cx="7772400" cy="914400"/>
          </a:xfrm>
        </p:spPr>
        <p:txBody>
          <a:bodyPr/>
          <a:lstStyle/>
          <a:p>
            <a:pPr algn="ctr"/>
            <a:r>
              <a:rPr lang="en-US" dirty="0"/>
              <a:t>Know and Watch your Lows</a:t>
            </a:r>
          </a:p>
        </p:txBody>
      </p:sp>
      <p:sp>
        <p:nvSpPr>
          <p:cNvPr id="3" name="Content Placeholder 2"/>
          <p:cNvSpPr>
            <a:spLocks noGrp="1"/>
          </p:cNvSpPr>
          <p:nvPr>
            <p:ph idx="4294967295"/>
          </p:nvPr>
        </p:nvSpPr>
        <p:spPr>
          <a:xfrm>
            <a:off x="685800" y="1600200"/>
            <a:ext cx="7772400" cy="4572000"/>
          </a:xfrm>
        </p:spPr>
        <p:txBody>
          <a:bodyPr>
            <a:normAutofit fontScale="92500" lnSpcReduction="20000"/>
          </a:bodyPr>
          <a:lstStyle/>
          <a:p>
            <a:r>
              <a:rPr lang="en-US" dirty="0"/>
              <a:t>Know your Lows, Pacific Cup affected by all three.</a:t>
            </a:r>
          </a:p>
          <a:p>
            <a:r>
              <a:rPr lang="en-US" dirty="0"/>
              <a:t>Mid-Latitude Lows, Cutoff Lows, Tropical Lows</a:t>
            </a:r>
          </a:p>
          <a:p>
            <a:pPr lvl="1"/>
            <a:r>
              <a:rPr lang="en-US" dirty="0"/>
              <a:t>Mid-</a:t>
            </a:r>
            <a:r>
              <a:rPr lang="en-US" dirty="0" err="1"/>
              <a:t>Lat</a:t>
            </a:r>
            <a:r>
              <a:rPr lang="en-US" dirty="0"/>
              <a:t> lows affect High, embedded in </a:t>
            </a:r>
            <a:r>
              <a:rPr lang="en-US" dirty="0" err="1"/>
              <a:t>Westerlies</a:t>
            </a:r>
            <a:endParaRPr lang="en-US" dirty="0"/>
          </a:p>
          <a:p>
            <a:pPr lvl="1"/>
            <a:r>
              <a:rPr lang="en-US" dirty="0"/>
              <a:t>Cutoff’s can be critical for the first half of the PC</a:t>
            </a:r>
          </a:p>
          <a:p>
            <a:pPr lvl="1"/>
            <a:r>
              <a:rPr lang="en-US" dirty="0" err="1"/>
              <a:t>Tropicals</a:t>
            </a:r>
            <a:r>
              <a:rPr lang="en-US" dirty="0"/>
              <a:t>, embedded in Easterlies, can dominate the final shift before the finish, as “inverted troughs”.</a:t>
            </a:r>
          </a:p>
          <a:p>
            <a:r>
              <a:rPr lang="en-US" dirty="0"/>
              <a:t>Be on the lookout for a cutoff  low S of the Pacific High.</a:t>
            </a:r>
          </a:p>
          <a:p>
            <a:r>
              <a:rPr lang="en-US" dirty="0"/>
              <a:t>Go N of it if you can, or far S of it.  Avoid going just S of a cutoff.</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p:txBody>
          <a:bodyPr/>
          <a:lstStyle/>
          <a:p>
            <a:r>
              <a:rPr lang="en-US" dirty="0"/>
              <a:t>Cutoff Low </a:t>
            </a:r>
          </a:p>
        </p:txBody>
      </p:sp>
      <p:sp>
        <p:nvSpPr>
          <p:cNvPr id="14339" name="Rectangle 3"/>
          <p:cNvSpPr>
            <a:spLocks noGrp="1" noChangeArrowheads="1"/>
          </p:cNvSpPr>
          <p:nvPr>
            <p:ph idx="1"/>
          </p:nvPr>
        </p:nvSpPr>
        <p:spPr>
          <a:xfrm>
            <a:off x="609600" y="1447800"/>
            <a:ext cx="7772400" cy="5029200"/>
          </a:xfrm>
        </p:spPr>
        <p:txBody>
          <a:bodyPr>
            <a:normAutofit/>
          </a:bodyPr>
          <a:lstStyle/>
          <a:p>
            <a:pPr>
              <a:spcBef>
                <a:spcPct val="50000"/>
              </a:spcBef>
            </a:pPr>
            <a:r>
              <a:rPr lang="en-US" sz="2000" dirty="0"/>
              <a:t>Cutoff lows are cut off from the mid-latitude Westerlies (Jetstream) and from the Easterly </a:t>
            </a:r>
            <a:r>
              <a:rPr lang="en-US" sz="2000" dirty="0" err="1"/>
              <a:t>tradewinds</a:t>
            </a:r>
            <a:r>
              <a:rPr lang="en-US" sz="2000" dirty="0"/>
              <a:t>.  They are  often nearly stationary and have unpredictable movement and longevity.  They can sit and spin for days.</a:t>
            </a:r>
          </a:p>
          <a:p>
            <a:pPr>
              <a:spcBef>
                <a:spcPct val="50000"/>
              </a:spcBef>
            </a:pPr>
            <a:r>
              <a:rPr lang="en-US" sz="2000" dirty="0"/>
              <a:t>Not dangerous in Hawaii race, but critical to tactics when they appear.  Wind is lousy just South of a cutoff, great wind N of a cutoff.</a:t>
            </a:r>
          </a:p>
          <a:p>
            <a:pPr>
              <a:spcBef>
                <a:spcPct val="50000"/>
              </a:spcBef>
            </a:pPr>
            <a:r>
              <a:rPr lang="en-US" sz="2000" dirty="0"/>
              <a:t>Extremely dangerous in some cases.  Halloween Storm ‘91 (Perfect Storm), Fastnet ‘79, Hobart ‘98, Queen’s Birthday Storm ‘94,  all were cutoff lows.</a:t>
            </a:r>
          </a:p>
          <a:p>
            <a:pPr>
              <a:spcBef>
                <a:spcPct val="50000"/>
              </a:spcBef>
            </a:pPr>
            <a:r>
              <a:rPr lang="en-US" sz="2000" dirty="0"/>
              <a:t>Danger signs are tight core, rapid pressure drop, significant temperature gradient on polar side providing source of cold air to get drawn in, comma shape, fast jet stream over top to provide efficient exhaust.  Know this but not relevant for Hawaii Race.</a:t>
            </a:r>
          </a:p>
          <a:p>
            <a:pPr>
              <a:spcBef>
                <a:spcPct val="50000"/>
              </a:spcBef>
            </a:pPr>
            <a:r>
              <a:rPr lang="en-US" sz="2000" dirty="0"/>
              <a:t>If you sail offshore, know your lows!</a:t>
            </a:r>
          </a:p>
          <a:p>
            <a:pPr>
              <a:spcBef>
                <a:spcPct val="50000"/>
              </a:spcBef>
            </a:pPr>
            <a:endParaRPr lang="en-US" sz="2000" dirty="0"/>
          </a:p>
          <a:p>
            <a:pPr>
              <a:spcBef>
                <a:spcPct val="50000"/>
              </a:spcBef>
            </a:pPr>
            <a:endParaRPr lang="en-US" sz="2000" dirty="0"/>
          </a:p>
          <a:p>
            <a:pPr>
              <a:spcBef>
                <a:spcPct val="50000"/>
              </a:spcBef>
            </a:pPr>
            <a:endParaRPr lang="en-US" sz="2000" dirty="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85800" y="-381000"/>
            <a:ext cx="10515600" cy="7696200"/>
          </a:xfrm>
          <a:prstGeom prst="rect">
            <a:avLst/>
          </a:prstGeom>
        </p:spPr>
      </p:pic>
      <p:cxnSp>
        <p:nvCxnSpPr>
          <p:cNvPr id="5" name="Straight Connector 4"/>
          <p:cNvCxnSpPr/>
          <p:nvPr/>
        </p:nvCxnSpPr>
        <p:spPr>
          <a:xfrm flipH="1">
            <a:off x="1828800" y="3352800"/>
            <a:ext cx="3810000" cy="2209800"/>
          </a:xfrm>
          <a:prstGeom prst="line">
            <a:avLst/>
          </a:prstGeom>
        </p:spPr>
        <p:style>
          <a:lnRef idx="2">
            <a:schemeClr val="accent2"/>
          </a:lnRef>
          <a:fillRef idx="0">
            <a:schemeClr val="accent2"/>
          </a:fillRef>
          <a:effectRef idx="1">
            <a:schemeClr val="accent2"/>
          </a:effectRef>
          <a:fontRef idx="minor">
            <a:schemeClr val="tx1"/>
          </a:fontRef>
        </p:style>
      </p:cxn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714777"/>
            <a:ext cx="9144000" cy="5428445"/>
          </a:xfrm>
          <a:prstGeom prst="rect">
            <a:avLst/>
          </a:prstGeom>
        </p:spPr>
      </p:pic>
    </p:spTree>
    <p:extLst>
      <p:ext uri="{BB962C8B-B14F-4D97-AF65-F5344CB8AC3E}">
        <p14:creationId xmlns:p14="http://schemas.microsoft.com/office/powerpoint/2010/main" val="62881318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144336"/>
            <a:ext cx="9144000" cy="4569328"/>
          </a:xfrm>
          <a:prstGeom prst="rect">
            <a:avLst/>
          </a:prstGeom>
        </p:spPr>
      </p:pic>
    </p:spTree>
    <p:extLst>
      <p:ext uri="{BB962C8B-B14F-4D97-AF65-F5344CB8AC3E}">
        <p14:creationId xmlns:p14="http://schemas.microsoft.com/office/powerpoint/2010/main" val="246217751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2875" y="628650"/>
            <a:ext cx="8858250" cy="5600700"/>
          </a:xfrm>
          <a:prstGeom prst="rect">
            <a:avLst/>
          </a:prstGeom>
        </p:spPr>
      </p:pic>
    </p:spTree>
    <p:extLst>
      <p:ext uri="{BB962C8B-B14F-4D97-AF65-F5344CB8AC3E}">
        <p14:creationId xmlns:p14="http://schemas.microsoft.com/office/powerpoint/2010/main" val="289827347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76225" y="676275"/>
            <a:ext cx="8591550" cy="5505450"/>
          </a:xfrm>
          <a:prstGeom prst="rect">
            <a:avLst/>
          </a:prstGeom>
        </p:spPr>
      </p:pic>
    </p:spTree>
    <p:extLst>
      <p:ext uri="{BB962C8B-B14F-4D97-AF65-F5344CB8AC3E}">
        <p14:creationId xmlns:p14="http://schemas.microsoft.com/office/powerpoint/2010/main" val="138421008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838200" y="533400"/>
            <a:ext cx="7772400" cy="914400"/>
          </a:xfrm>
        </p:spPr>
        <p:txBody>
          <a:bodyPr/>
          <a:lstStyle/>
          <a:p>
            <a:pPr algn="ctr"/>
            <a:r>
              <a:rPr lang="en-US" dirty="0"/>
              <a:t>Race in your slot to the shift</a:t>
            </a:r>
          </a:p>
        </p:txBody>
      </p:sp>
      <p:sp>
        <p:nvSpPr>
          <p:cNvPr id="3" name="Content Placeholder 2"/>
          <p:cNvSpPr>
            <a:spLocks noGrp="1"/>
          </p:cNvSpPr>
          <p:nvPr>
            <p:ph idx="4294967295"/>
          </p:nvPr>
        </p:nvSpPr>
        <p:spPr>
          <a:xfrm>
            <a:off x="762000" y="1905000"/>
            <a:ext cx="7772400" cy="4572000"/>
          </a:xfrm>
        </p:spPr>
        <p:txBody>
          <a:bodyPr>
            <a:normAutofit fontScale="77500" lnSpcReduction="20000"/>
          </a:bodyPr>
          <a:lstStyle/>
          <a:p>
            <a:r>
              <a:rPr lang="en-US" dirty="0"/>
              <a:t>Best ridge crossing will give you confidence to sail ocean-downwind angles, i.e. sail fast to the lift.  If you get it right, you get the shift and can gybe before the wind gets too light.</a:t>
            </a:r>
          </a:p>
          <a:p>
            <a:r>
              <a:rPr lang="en-US" dirty="0"/>
              <a:t>If you’re too far N, sail inshore-downwind vmg angles and  gybe aggressively even to slightly unfavored port poles.  Decide how much to pay…  10 deg?  Maybe more?</a:t>
            </a:r>
          </a:p>
          <a:p>
            <a:r>
              <a:rPr lang="en-US" dirty="0"/>
              <a:t>Even if you’re on perfect slot, still gybe on big shifts in squalls.</a:t>
            </a:r>
          </a:p>
          <a:p>
            <a:r>
              <a:rPr lang="en-US" dirty="0"/>
              <a:t>Expensive to change lanes to left, but more expensive to not do it if it’s necessary.  </a:t>
            </a:r>
          </a:p>
          <a:p>
            <a:r>
              <a:rPr lang="en-US" dirty="0"/>
              <a:t>As everybody knows, never sail below inshore </a:t>
            </a:r>
            <a:r>
              <a:rPr lang="en-US" dirty="0" err="1"/>
              <a:t>vmg</a:t>
            </a:r>
            <a:r>
              <a:rPr lang="en-US" dirty="0"/>
              <a:t> angles.</a:t>
            </a: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0" y="533400"/>
            <a:ext cx="7772400" cy="914400"/>
          </a:xfrm>
        </p:spPr>
        <p:txBody>
          <a:bodyPr/>
          <a:lstStyle/>
          <a:p>
            <a:pPr algn="ctr"/>
            <a:r>
              <a:rPr lang="en-US" dirty="0"/>
              <a:t>Rules of Thumb</a:t>
            </a:r>
          </a:p>
        </p:txBody>
      </p:sp>
      <p:sp>
        <p:nvSpPr>
          <p:cNvPr id="3" name="Content Placeholder 2"/>
          <p:cNvSpPr>
            <a:spLocks noGrp="1"/>
          </p:cNvSpPr>
          <p:nvPr>
            <p:ph idx="4294967295"/>
          </p:nvPr>
        </p:nvSpPr>
        <p:spPr>
          <a:xfrm>
            <a:off x="685800" y="1600200"/>
            <a:ext cx="7772400" cy="4572000"/>
          </a:xfrm>
        </p:spPr>
        <p:txBody>
          <a:bodyPr>
            <a:normAutofit/>
          </a:bodyPr>
          <a:lstStyle/>
          <a:p>
            <a:r>
              <a:rPr lang="en-US" dirty="0"/>
              <a:t>Never trust rules of thumb</a:t>
            </a:r>
          </a:p>
          <a:p>
            <a:r>
              <a:rPr lang="en-US" dirty="0"/>
              <a:t>Normal High, try to be 5-6mb away at the closest point.</a:t>
            </a:r>
          </a:p>
          <a:p>
            <a:r>
              <a:rPr lang="en-US" dirty="0"/>
              <a:t>4mb is dicey but ok if strong Omega Block, no mid-</a:t>
            </a:r>
            <a:r>
              <a:rPr lang="en-US" dirty="0" err="1"/>
              <a:t>lat</a:t>
            </a:r>
            <a:r>
              <a:rPr lang="en-US" dirty="0"/>
              <a:t> lows on their way, and High moving N.</a:t>
            </a:r>
          </a:p>
          <a:p>
            <a:r>
              <a:rPr lang="en-US" dirty="0"/>
              <a:t>7-8 mb might be good if zonal UL flow, incoming mid-</a:t>
            </a:r>
            <a:r>
              <a:rPr lang="en-US" dirty="0" err="1"/>
              <a:t>lat</a:t>
            </a:r>
            <a:r>
              <a:rPr lang="en-US" dirty="0"/>
              <a:t> lows to N, H sagging S, or H far North so it is inexpensive.</a:t>
            </a: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0" y="457200"/>
            <a:ext cx="7772400" cy="914400"/>
          </a:xfrm>
        </p:spPr>
        <p:txBody>
          <a:bodyPr/>
          <a:lstStyle/>
          <a:p>
            <a:pPr algn="ctr"/>
            <a:r>
              <a:rPr lang="en-US" dirty="0"/>
              <a:t>Tradewind Run</a:t>
            </a:r>
          </a:p>
        </p:txBody>
      </p:sp>
      <p:sp>
        <p:nvSpPr>
          <p:cNvPr id="3" name="Content Placeholder 2"/>
          <p:cNvSpPr>
            <a:spLocks noGrp="1"/>
          </p:cNvSpPr>
          <p:nvPr>
            <p:ph idx="4294967295"/>
          </p:nvPr>
        </p:nvSpPr>
        <p:spPr>
          <a:xfrm>
            <a:off x="685800" y="1600200"/>
            <a:ext cx="8458200" cy="4832350"/>
          </a:xfrm>
        </p:spPr>
        <p:txBody>
          <a:bodyPr>
            <a:normAutofit fontScale="77500" lnSpcReduction="20000"/>
          </a:bodyPr>
          <a:lstStyle/>
          <a:p>
            <a:r>
              <a:rPr lang="en-US" dirty="0"/>
              <a:t>Nighttime dipole squalls, strong and long-lasting.</a:t>
            </a:r>
          </a:p>
          <a:p>
            <a:pPr lvl="1"/>
            <a:r>
              <a:rPr lang="en-US" dirty="0"/>
              <a:t>Have separate “feed”, updraft different from downdraft.</a:t>
            </a:r>
          </a:p>
          <a:p>
            <a:pPr lvl="1"/>
            <a:r>
              <a:rPr lang="en-US" dirty="0"/>
              <a:t>Rain before wind</a:t>
            </a:r>
          </a:p>
          <a:p>
            <a:pPr lvl="1"/>
            <a:r>
              <a:rPr lang="en-US" dirty="0"/>
              <a:t>“If the wind before rain, let your topsail fill again. If the rain before wind, sheets and topsails mind.”</a:t>
            </a:r>
          </a:p>
          <a:p>
            <a:pPr lvl="1"/>
            <a:r>
              <a:rPr lang="en-US" dirty="0"/>
              <a:t>Wind toes in at the front of dipole squalls</a:t>
            </a:r>
          </a:p>
          <a:p>
            <a:r>
              <a:rPr lang="en-US" dirty="0"/>
              <a:t>Simple “pop-up” daytime squalls,  they grow with convection then their downdraft “cool pool” kills them.  Catspaw fan-out, weaker and short-lived. Wind comes before the rain.</a:t>
            </a:r>
          </a:p>
          <a:p>
            <a:r>
              <a:rPr lang="en-US" dirty="0"/>
              <a:t>Simple slow/heavy boat tactic,  get on port early, stay on port until squall is gone</a:t>
            </a:r>
          </a:p>
          <a:p>
            <a:r>
              <a:rPr lang="en-US" dirty="0"/>
              <a:t>Fast boat tactic, gybe back in front of dipole squalls.</a:t>
            </a:r>
          </a:p>
          <a:p>
            <a:r>
              <a:rPr lang="en-US" dirty="0"/>
              <a:t>Avoid the light air behind the squall.  Port pole is best exit.</a:t>
            </a: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 name="Content Placeholder 3" descr="squall toe in.jpg"/>
          <p:cNvPicPr>
            <a:picLocks noGrp="1" noChangeAspect="1"/>
          </p:cNvPicPr>
          <p:nvPr>
            <p:ph idx="4294967295"/>
          </p:nvPr>
        </p:nvPicPr>
        <p:blipFill>
          <a:blip r:embed="rId2" cstate="print"/>
          <a:stretch>
            <a:fillRect/>
          </a:stretch>
        </p:blipFill>
        <p:spPr>
          <a:xfrm>
            <a:off x="2057400" y="0"/>
            <a:ext cx="5200650" cy="6858000"/>
          </a:xfrm>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 name="Content Placeholder 3" descr="cloud streets.jpg"/>
          <p:cNvPicPr>
            <a:picLocks noGrp="1" noChangeAspect="1"/>
          </p:cNvPicPr>
          <p:nvPr>
            <p:ph idx="4294967295"/>
          </p:nvPr>
        </p:nvPicPr>
        <p:blipFill>
          <a:blip r:embed="rId2" cstate="print"/>
          <a:stretch>
            <a:fillRect/>
          </a:stretch>
        </p:blipFill>
        <p:spPr>
          <a:xfrm>
            <a:off x="1981200" y="0"/>
            <a:ext cx="5029200" cy="6902450"/>
          </a:xfrm>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0" y="609600"/>
            <a:ext cx="7772400" cy="914400"/>
          </a:xfrm>
        </p:spPr>
        <p:txBody>
          <a:bodyPr/>
          <a:lstStyle/>
          <a:p>
            <a:pPr algn="ctr"/>
            <a:r>
              <a:rPr lang="en-US" dirty="0"/>
              <a:t>Tradewind Run</a:t>
            </a:r>
          </a:p>
        </p:txBody>
      </p:sp>
      <p:sp>
        <p:nvSpPr>
          <p:cNvPr id="3" name="Content Placeholder 2"/>
          <p:cNvSpPr>
            <a:spLocks noGrp="1"/>
          </p:cNvSpPr>
          <p:nvPr>
            <p:ph idx="4294967295"/>
          </p:nvPr>
        </p:nvSpPr>
        <p:spPr>
          <a:xfrm>
            <a:off x="0" y="1752600"/>
            <a:ext cx="7772400" cy="4038600"/>
          </a:xfrm>
        </p:spPr>
        <p:txBody>
          <a:bodyPr>
            <a:normAutofit fontScale="92500" lnSpcReduction="20000"/>
          </a:bodyPr>
          <a:lstStyle/>
          <a:p>
            <a:r>
              <a:rPr lang="en-US" dirty="0"/>
              <a:t>Daytime Cloud Streets, stay on edge of clouds.  Starboard gybe will often keep you there.</a:t>
            </a:r>
          </a:p>
          <a:p>
            <a:r>
              <a:rPr lang="en-US" dirty="0"/>
              <a:t>Late afternoon left shift and increase around 5-6pm local. </a:t>
            </a:r>
          </a:p>
          <a:p>
            <a:r>
              <a:rPr lang="en-US" dirty="0"/>
              <a:t>Windy, cloudy, 3-4 hour left as you enter </a:t>
            </a:r>
            <a:r>
              <a:rPr lang="en-US" dirty="0" err="1"/>
              <a:t>tradewinds</a:t>
            </a:r>
            <a:r>
              <a:rPr lang="en-US" dirty="0"/>
              <a:t>, in transition zone.</a:t>
            </a:r>
          </a:p>
          <a:p>
            <a:pPr lvl="1"/>
            <a:r>
              <a:rPr lang="en-US" dirty="0"/>
              <a:t>Take southing if you need it.</a:t>
            </a:r>
          </a:p>
          <a:p>
            <a:pPr lvl="1"/>
            <a:r>
              <a:rPr lang="en-US" dirty="0"/>
              <a:t>Lots of sail handling if you don’t, as you change to JT and then back.</a:t>
            </a:r>
          </a:p>
          <a:p>
            <a:pPr lvl="1"/>
            <a:r>
              <a:rPr lang="en-US" dirty="0"/>
              <a:t>Often interpreted as a left-shifting, long-lasting, squall.  </a:t>
            </a: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0" y="609600"/>
            <a:ext cx="7772400" cy="914400"/>
          </a:xfrm>
        </p:spPr>
        <p:txBody>
          <a:bodyPr/>
          <a:lstStyle/>
          <a:p>
            <a:pPr algn="ctr"/>
            <a:r>
              <a:rPr lang="en-US" dirty="0"/>
              <a:t>Final Shift	</a:t>
            </a:r>
          </a:p>
        </p:txBody>
      </p:sp>
      <p:sp>
        <p:nvSpPr>
          <p:cNvPr id="3" name="Content Placeholder 2"/>
          <p:cNvSpPr>
            <a:spLocks noGrp="1"/>
          </p:cNvSpPr>
          <p:nvPr>
            <p:ph idx="4294967295"/>
          </p:nvPr>
        </p:nvSpPr>
        <p:spPr>
          <a:xfrm>
            <a:off x="685800" y="1752600"/>
            <a:ext cx="7772400" cy="4572000"/>
          </a:xfrm>
        </p:spPr>
        <p:txBody>
          <a:bodyPr>
            <a:normAutofit/>
          </a:bodyPr>
          <a:lstStyle/>
          <a:p>
            <a:r>
              <a:rPr lang="en-US" dirty="0"/>
              <a:t>Right corner generally pays because of continuing veer.</a:t>
            </a:r>
          </a:p>
          <a:p>
            <a:r>
              <a:rPr lang="en-US" dirty="0"/>
              <a:t>Left corner pays if you are leading a tropical (inverted trough) to the finish.</a:t>
            </a:r>
          </a:p>
          <a:p>
            <a:r>
              <a:rPr lang="en-US" dirty="0"/>
              <a:t>Right pays big if you are following a tropical to the finish.</a:t>
            </a:r>
          </a:p>
          <a:p>
            <a:r>
              <a:rPr lang="en-US" dirty="0"/>
              <a:t>So keep your eye on the tropical “inverted-troughs”.</a:t>
            </a:r>
          </a:p>
          <a:p>
            <a:r>
              <a:rPr lang="en-US" dirty="0"/>
              <a:t>Don’t overstand, wind will build and veer.</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685800" y="533400"/>
            <a:ext cx="7772400" cy="914400"/>
          </a:xfrm>
        </p:spPr>
        <p:txBody>
          <a:bodyPr>
            <a:normAutofit fontScale="90000"/>
          </a:bodyPr>
          <a:lstStyle/>
          <a:p>
            <a:pPr algn="ctr"/>
            <a:r>
              <a:rPr lang="en-US" sz="3600" dirty="0"/>
              <a:t>Reach the Synoptic Wind before the inshore glass-off.</a:t>
            </a:r>
          </a:p>
        </p:txBody>
      </p:sp>
      <p:sp>
        <p:nvSpPr>
          <p:cNvPr id="3" name="Content Placeholder 2"/>
          <p:cNvSpPr>
            <a:spLocks noGrp="1"/>
          </p:cNvSpPr>
          <p:nvPr>
            <p:ph idx="4294967295"/>
          </p:nvPr>
        </p:nvSpPr>
        <p:spPr>
          <a:xfrm>
            <a:off x="685800" y="1905000"/>
            <a:ext cx="7772400" cy="4724400"/>
          </a:xfrm>
        </p:spPr>
        <p:txBody>
          <a:bodyPr>
            <a:normAutofit fontScale="77500" lnSpcReduction="20000"/>
          </a:bodyPr>
          <a:lstStyle/>
          <a:p>
            <a:r>
              <a:rPr lang="en-US" sz="2400" dirty="0"/>
              <a:t>Stay in the favorable ebb, know where it is.</a:t>
            </a:r>
          </a:p>
          <a:p>
            <a:r>
              <a:rPr lang="en-US" sz="2400" dirty="0"/>
              <a:t>Take advantage the wind shift near Pt. Bonita, if in the normal WNW wind.</a:t>
            </a:r>
          </a:p>
          <a:p>
            <a:r>
              <a:rPr lang="en-US" sz="2400" dirty="0"/>
              <a:t>Don’t sail in the left shifted wind off Seal Rocks and spend the night </a:t>
            </a:r>
            <a:r>
              <a:rPr lang="en-US" sz="2400" dirty="0" err="1"/>
              <a:t>slatting</a:t>
            </a:r>
            <a:r>
              <a:rPr lang="en-US" sz="2400" dirty="0"/>
              <a:t> in the </a:t>
            </a:r>
            <a:r>
              <a:rPr lang="en-US" sz="2400" dirty="0" err="1"/>
              <a:t>Montara</a:t>
            </a:r>
            <a:r>
              <a:rPr lang="en-US" sz="2400" dirty="0"/>
              <a:t> Hole.</a:t>
            </a:r>
          </a:p>
          <a:p>
            <a:r>
              <a:rPr lang="en-US" sz="2400" dirty="0"/>
              <a:t>Know where the Synoptic wind is, and get there before the inshore thermal wind quits.  Nothing else matters until you get into the synoptic wind.  (aka gradient or system wind)</a:t>
            </a:r>
          </a:p>
          <a:p>
            <a:r>
              <a:rPr lang="en-US" sz="2400" dirty="0"/>
              <a:t> There are good pay mesoscale models useful before the prep signal, (PWG, PWC, NAM, NAM Hires, HRRR, various WRF)  Choose your mesoscale model by watching for previous several days. </a:t>
            </a:r>
          </a:p>
          <a:p>
            <a:r>
              <a:rPr lang="en-US" sz="2400" dirty="0"/>
              <a:t>Free mesoscale data sources:   </a:t>
            </a:r>
            <a:r>
              <a:rPr lang="en-US" sz="2400" dirty="0" err="1"/>
              <a:t>Coamps</a:t>
            </a:r>
            <a:r>
              <a:rPr lang="en-US" sz="2400" dirty="0"/>
              <a:t> and NAM are both good.  US </a:t>
            </a:r>
            <a:r>
              <a:rPr lang="en-US" sz="2400" dirty="0" err="1"/>
              <a:t>Gov</a:t>
            </a:r>
            <a:r>
              <a:rPr lang="en-US" sz="2400" dirty="0"/>
              <a:t> doesn’t charge but be sure to find a free source such as </a:t>
            </a:r>
            <a:r>
              <a:rPr lang="en-US" sz="2400" dirty="0" err="1"/>
              <a:t>Saildocs</a:t>
            </a:r>
            <a:r>
              <a:rPr lang="en-US" sz="2400" dirty="0"/>
              <a:t> or </a:t>
            </a:r>
            <a:r>
              <a:rPr lang="en-US" sz="2400" dirty="0" err="1"/>
              <a:t>Noaa</a:t>
            </a:r>
            <a:r>
              <a:rPr lang="en-US" sz="2400"/>
              <a:t> Ready, </a:t>
            </a:r>
            <a:r>
              <a:rPr lang="en-US" sz="2400" dirty="0"/>
              <a:t>among others.</a:t>
            </a:r>
          </a:p>
          <a:p>
            <a:r>
              <a:rPr lang="en-US" sz="2400" dirty="0"/>
              <a:t>You  will smell the synoptic wind when you reach it.  Then you’re off on the race to the ridge.  Don’t use mesoscale models when in the synoptic wind.</a:t>
            </a:r>
          </a:p>
          <a:p>
            <a:pPr>
              <a:buNone/>
            </a:pPr>
            <a:endParaRPr lang="en-US" dirty="0"/>
          </a:p>
          <a:p>
            <a:endParaRPr lang="en-US" dirty="0"/>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0" y="609600"/>
            <a:ext cx="7772400" cy="914400"/>
          </a:xfrm>
        </p:spPr>
        <p:txBody>
          <a:bodyPr/>
          <a:lstStyle/>
          <a:p>
            <a:pPr algn="ctr"/>
            <a:r>
              <a:rPr lang="en-US" dirty="0"/>
              <a:t>Finish	</a:t>
            </a:r>
          </a:p>
        </p:txBody>
      </p:sp>
      <p:sp>
        <p:nvSpPr>
          <p:cNvPr id="3" name="Content Placeholder 2"/>
          <p:cNvSpPr>
            <a:spLocks noGrp="1"/>
          </p:cNvSpPr>
          <p:nvPr>
            <p:ph idx="4294967295"/>
          </p:nvPr>
        </p:nvSpPr>
        <p:spPr>
          <a:xfrm>
            <a:off x="533400" y="1752600"/>
            <a:ext cx="7772400" cy="4572000"/>
          </a:xfrm>
        </p:spPr>
        <p:txBody>
          <a:bodyPr>
            <a:normAutofit/>
          </a:bodyPr>
          <a:lstStyle/>
          <a:p>
            <a:r>
              <a:rPr lang="en-US" dirty="0"/>
              <a:t>Navigate to the finish buoy, don’t expect to see it until you are within a mile.</a:t>
            </a:r>
          </a:p>
          <a:p>
            <a:r>
              <a:rPr lang="en-US" dirty="0"/>
              <a:t>Take some bearings and plot them on the chart to confirm your GPS and improve your spatial awareness. </a:t>
            </a:r>
          </a:p>
          <a:p>
            <a:r>
              <a:rPr lang="en-US" dirty="0"/>
              <a:t>Test your spinnaker halyard a few miles out.</a:t>
            </a:r>
          </a:p>
          <a:p>
            <a:r>
              <a:rPr lang="en-US" dirty="0"/>
              <a:t>If you can’t douse: promptly jibe to starboard, sheet main in, and reach along the reef.</a:t>
            </a:r>
          </a:p>
          <a:p>
            <a:r>
              <a:rPr lang="en-US" dirty="0"/>
              <a:t>Navigate to the YC.  </a:t>
            </a: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457200" y="457200"/>
            <a:ext cx="7772400" cy="914400"/>
          </a:xfrm>
        </p:spPr>
        <p:txBody>
          <a:bodyPr/>
          <a:lstStyle/>
          <a:p>
            <a:pPr algn="ctr"/>
            <a:r>
              <a:rPr lang="en-US" dirty="0"/>
              <a:t>What if the High goes bad?</a:t>
            </a:r>
          </a:p>
        </p:txBody>
      </p:sp>
      <p:sp>
        <p:nvSpPr>
          <p:cNvPr id="3" name="Content Placeholder 2"/>
          <p:cNvSpPr>
            <a:spLocks noGrp="1"/>
          </p:cNvSpPr>
          <p:nvPr>
            <p:ph idx="4294967295"/>
          </p:nvPr>
        </p:nvSpPr>
        <p:spPr>
          <a:xfrm>
            <a:off x="609600" y="1676400"/>
            <a:ext cx="7772400" cy="4572000"/>
          </a:xfrm>
        </p:spPr>
        <p:txBody>
          <a:bodyPr>
            <a:normAutofit fontScale="92500" lnSpcReduction="10000"/>
          </a:bodyPr>
          <a:lstStyle/>
          <a:p>
            <a:r>
              <a:rPr lang="en-US" dirty="0"/>
              <a:t>Decide whether you can get to and stay in the Trades that will live on South of the ridge.</a:t>
            </a:r>
          </a:p>
          <a:p>
            <a:r>
              <a:rPr lang="en-US" dirty="0"/>
              <a:t>If not consider whether Trades will fill from the NW?  They rarely re-fill from the S.</a:t>
            </a:r>
          </a:p>
          <a:p>
            <a:r>
              <a:rPr lang="en-US" dirty="0"/>
              <a:t>Sometimes it makes sense to stay above old ridge, beating in light Westerlies, to be the first to get the new trades associated with a new High coming from the NW.</a:t>
            </a:r>
          </a:p>
          <a:p>
            <a:r>
              <a:rPr lang="en-US" dirty="0"/>
              <a:t>Think ahead about how the trades will fill in.  Trust the GFS given no alternatives.</a:t>
            </a: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3074" name="Picture 2" descr="C:\Documents and Settings\stan\My Documents\Presentations and Articles  KEEP\Hawaii Race\5 light air transpac.jpg"/>
          <p:cNvPicPr>
            <a:picLocks noChangeAspect="1" noChangeArrowheads="1"/>
          </p:cNvPicPr>
          <p:nvPr/>
        </p:nvPicPr>
        <p:blipFill>
          <a:blip r:embed="rId2" cstate="print"/>
          <a:srcRect t="11438" r="5833"/>
          <a:stretch>
            <a:fillRect/>
          </a:stretch>
        </p:blipFill>
        <p:spPr bwMode="auto">
          <a:xfrm>
            <a:off x="0" y="228600"/>
            <a:ext cx="9166635" cy="6281058"/>
          </a:xfrm>
          <a:prstGeom prst="rect">
            <a:avLst/>
          </a:prstGeom>
          <a:noFill/>
        </p:spPr>
      </p:pic>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a:xfrm>
            <a:off x="457200" y="685800"/>
            <a:ext cx="7772400" cy="914400"/>
          </a:xfrm>
        </p:spPr>
        <p:txBody>
          <a:bodyPr/>
          <a:lstStyle/>
          <a:p>
            <a:pPr algn="ctr"/>
            <a:r>
              <a:rPr lang="en-US" dirty="0"/>
              <a:t>Resources </a:t>
            </a:r>
          </a:p>
        </p:txBody>
      </p:sp>
      <p:sp>
        <p:nvSpPr>
          <p:cNvPr id="15363" name="Rectangle 3"/>
          <p:cNvSpPr>
            <a:spLocks noGrp="1" noChangeArrowheads="1"/>
          </p:cNvSpPr>
          <p:nvPr>
            <p:ph idx="1"/>
          </p:nvPr>
        </p:nvSpPr>
        <p:spPr>
          <a:xfrm>
            <a:off x="533400" y="1752600"/>
            <a:ext cx="7772400" cy="4572000"/>
          </a:xfrm>
        </p:spPr>
        <p:txBody>
          <a:bodyPr>
            <a:normAutofit fontScale="92500" lnSpcReduction="20000"/>
          </a:bodyPr>
          <a:lstStyle/>
          <a:p>
            <a:pPr>
              <a:spcBef>
                <a:spcPct val="50000"/>
              </a:spcBef>
            </a:pPr>
            <a:r>
              <a:rPr lang="en-US" dirty="0"/>
              <a:t>Community College courses</a:t>
            </a:r>
          </a:p>
          <a:p>
            <a:pPr>
              <a:spcBef>
                <a:spcPct val="50000"/>
              </a:spcBef>
            </a:pPr>
            <a:r>
              <a:rPr lang="en-US" dirty="0"/>
              <a:t>Lee Chesneau’s course (USCG license Advanced Meteorology for Masters and Mates)</a:t>
            </a:r>
          </a:p>
          <a:p>
            <a:r>
              <a:rPr lang="en-US" dirty="0"/>
              <a:t>Books:  </a:t>
            </a:r>
          </a:p>
          <a:p>
            <a:pPr lvl="1"/>
            <a:r>
              <a:rPr lang="en-US" dirty="0"/>
              <a:t>C. Donald Ahrens,  </a:t>
            </a:r>
            <a:r>
              <a:rPr lang="en-US" u="sng" dirty="0"/>
              <a:t>Meteorology Today</a:t>
            </a:r>
          </a:p>
          <a:p>
            <a:pPr lvl="1"/>
            <a:r>
              <a:rPr lang="en-US" dirty="0"/>
              <a:t>Jean-Yves </a:t>
            </a:r>
            <a:r>
              <a:rPr lang="en-US" dirty="0" err="1"/>
              <a:t>Bernot</a:t>
            </a:r>
            <a:r>
              <a:rPr lang="en-US" dirty="0"/>
              <a:t>,  </a:t>
            </a:r>
            <a:r>
              <a:rPr lang="en-US" u="sng" dirty="0" err="1"/>
              <a:t>Bernot</a:t>
            </a:r>
            <a:r>
              <a:rPr lang="en-US" u="sng" dirty="0"/>
              <a:t> on Breezes</a:t>
            </a:r>
          </a:p>
          <a:p>
            <a:pPr lvl="1"/>
            <a:r>
              <a:rPr lang="en-US" dirty="0"/>
              <a:t>David Houghton </a:t>
            </a:r>
            <a:r>
              <a:rPr lang="en-US" u="sng" dirty="0"/>
              <a:t>Weather at Sea </a:t>
            </a:r>
            <a:r>
              <a:rPr lang="en-US" dirty="0"/>
              <a:t>(and other books)</a:t>
            </a:r>
            <a:endParaRPr lang="en-US" u="sng" dirty="0"/>
          </a:p>
          <a:p>
            <a:pPr lvl="1"/>
            <a:r>
              <a:rPr lang="en-US" dirty="0"/>
              <a:t>Ma-Li Chen and Lee Chesneau,  </a:t>
            </a:r>
            <a:r>
              <a:rPr lang="en-US" u="sng" dirty="0"/>
              <a:t>Heavy Weather Avoidance and Route Design, Concepts and Applications of 500MB Charts</a:t>
            </a:r>
          </a:p>
          <a:p>
            <a:pPr lvl="1"/>
            <a:r>
              <a:rPr lang="en-US" dirty="0"/>
              <a:t>Will Oxley, </a:t>
            </a:r>
            <a:r>
              <a:rPr lang="en-US" u="sng" dirty="0"/>
              <a:t>Modern Race Navigation, </a:t>
            </a:r>
            <a:r>
              <a:rPr lang="en-US" dirty="0"/>
              <a:t> eBook</a:t>
            </a:r>
          </a:p>
          <a:p>
            <a:pPr lvl="1"/>
            <a:endParaRPr lang="en-US" u="sng" dirty="0"/>
          </a:p>
          <a:p>
            <a:pPr>
              <a:spcBef>
                <a:spcPct val="50000"/>
              </a:spcBef>
            </a:pPr>
            <a:endParaRPr lang="en-US" dirty="0"/>
          </a:p>
          <a:p>
            <a:pPr>
              <a:spcBef>
                <a:spcPct val="50000"/>
              </a:spcBef>
            </a:pPr>
            <a:endParaRPr lang="en-US" dirty="0"/>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381000" y="609600"/>
            <a:ext cx="7772400" cy="914400"/>
          </a:xfrm>
        </p:spPr>
        <p:txBody>
          <a:bodyPr/>
          <a:lstStyle/>
          <a:p>
            <a:pPr algn="ctr"/>
            <a:r>
              <a:rPr lang="en-US" dirty="0"/>
              <a:t>Final Comments	</a:t>
            </a:r>
          </a:p>
        </p:txBody>
      </p:sp>
      <p:sp>
        <p:nvSpPr>
          <p:cNvPr id="3" name="Content Placeholder 2"/>
          <p:cNvSpPr>
            <a:spLocks noGrp="1"/>
          </p:cNvSpPr>
          <p:nvPr>
            <p:ph idx="4294967295"/>
          </p:nvPr>
        </p:nvSpPr>
        <p:spPr>
          <a:xfrm>
            <a:off x="228600" y="1600200"/>
            <a:ext cx="8686800" cy="4876800"/>
          </a:xfrm>
        </p:spPr>
        <p:txBody>
          <a:bodyPr>
            <a:normAutofit/>
          </a:bodyPr>
          <a:lstStyle/>
          <a:p>
            <a:r>
              <a:rPr lang="en-US" dirty="0"/>
              <a:t>Don’t pre-judge your route but do have a plan on the morning of the start.  Reconsider and adjust as you go. </a:t>
            </a:r>
          </a:p>
          <a:p>
            <a:r>
              <a:rPr lang="en-US" dirty="0"/>
              <a:t>Some critical decisions occur the first night and next day.</a:t>
            </a:r>
          </a:p>
          <a:p>
            <a:r>
              <a:rPr lang="en-US" dirty="0"/>
              <a:t>Extra miles sailed are your currency, spend them wisely.</a:t>
            </a:r>
          </a:p>
          <a:p>
            <a:r>
              <a:rPr lang="en-US" dirty="0"/>
              <a:t>Don’t assume that the right answer is complicated or subtle.</a:t>
            </a:r>
          </a:p>
          <a:p>
            <a:endParaRPr lang="en-US"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09562" y="28575"/>
            <a:ext cx="8524875" cy="6800850"/>
          </a:xfrm>
          <a:prstGeom prst="rect">
            <a:avLst/>
          </a:prstGeom>
        </p:spPr>
      </p:pic>
    </p:spTree>
    <p:extLst>
      <p:ext uri="{BB962C8B-B14F-4D97-AF65-F5344CB8AC3E}">
        <p14:creationId xmlns:p14="http://schemas.microsoft.com/office/powerpoint/2010/main" val="90105739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57430" y="0"/>
            <a:ext cx="7229139" cy="6858000"/>
          </a:xfrm>
          <a:prstGeom prst="rect">
            <a:avLst/>
          </a:prstGeom>
        </p:spPr>
      </p:pic>
    </p:spTree>
    <p:extLst>
      <p:ext uri="{BB962C8B-B14F-4D97-AF65-F5344CB8AC3E}">
        <p14:creationId xmlns:p14="http://schemas.microsoft.com/office/powerpoint/2010/main" val="371635378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29372" y="0"/>
            <a:ext cx="7485256" cy="6858000"/>
          </a:xfrm>
          <a:prstGeom prst="rect">
            <a:avLst/>
          </a:prstGeom>
        </p:spPr>
      </p:pic>
    </p:spTree>
    <p:extLst>
      <p:ext uri="{BB962C8B-B14F-4D97-AF65-F5344CB8AC3E}">
        <p14:creationId xmlns:p14="http://schemas.microsoft.com/office/powerpoint/2010/main" val="100540258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 name="Straight Connector 2"/>
          <p:cNvCxnSpPr/>
          <p:nvPr/>
        </p:nvCxnSpPr>
        <p:spPr>
          <a:xfrm flipH="1">
            <a:off x="5562600" y="4114800"/>
            <a:ext cx="2971800" cy="1676400"/>
          </a:xfrm>
          <a:prstGeom prst="line">
            <a:avLst/>
          </a:prstGeom>
          <a:ln/>
        </p:spPr>
        <p:style>
          <a:lnRef idx="2">
            <a:schemeClr val="accent2"/>
          </a:lnRef>
          <a:fillRef idx="0">
            <a:schemeClr val="accent2"/>
          </a:fillRef>
          <a:effectRef idx="1">
            <a:schemeClr val="accent2"/>
          </a:effectRef>
          <a:fontRef idx="minor">
            <a:schemeClr val="tx1"/>
          </a:fontRef>
        </p:style>
      </p:cxn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111870"/>
            <a:ext cx="9144000" cy="4634259"/>
          </a:xfrm>
          <a:prstGeom prst="rect">
            <a:avLst/>
          </a:prstGeom>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838200" y="152400"/>
            <a:ext cx="7772400" cy="914400"/>
          </a:xfrm>
        </p:spPr>
        <p:txBody>
          <a:bodyPr/>
          <a:lstStyle/>
          <a:p>
            <a:r>
              <a:rPr lang="en-US" dirty="0"/>
              <a:t>Pick Waypoint on the Ridge</a:t>
            </a:r>
          </a:p>
        </p:txBody>
      </p:sp>
      <p:sp>
        <p:nvSpPr>
          <p:cNvPr id="3" name="Content Placeholder 2"/>
          <p:cNvSpPr>
            <a:spLocks noGrp="1"/>
          </p:cNvSpPr>
          <p:nvPr>
            <p:ph idx="4294967295"/>
          </p:nvPr>
        </p:nvSpPr>
        <p:spPr>
          <a:xfrm>
            <a:off x="685800" y="1295400"/>
            <a:ext cx="7772400" cy="5029200"/>
          </a:xfrm>
        </p:spPr>
        <p:txBody>
          <a:bodyPr>
            <a:normAutofit fontScale="55000" lnSpcReduction="20000"/>
          </a:bodyPr>
          <a:lstStyle/>
          <a:p>
            <a:r>
              <a:rPr lang="en-US" dirty="0"/>
              <a:t>Too far North: wind gets too light before you get to the shift so you have to gybe out on an unfavorable angles.   Or you sail slowly in light air, in denial.</a:t>
            </a:r>
          </a:p>
          <a:p>
            <a:r>
              <a:rPr lang="en-US" dirty="0"/>
              <a:t>Slightly too far North: you have to sail inshore </a:t>
            </a:r>
            <a:r>
              <a:rPr lang="en-US" dirty="0" err="1"/>
              <a:t>vmg</a:t>
            </a:r>
            <a:r>
              <a:rPr lang="en-US" dirty="0"/>
              <a:t> angles.  That is slower than sailing slightly hot offshore downwind angles to the lift.</a:t>
            </a:r>
          </a:p>
          <a:p>
            <a:r>
              <a:rPr lang="en-US" dirty="0"/>
              <a:t>Too far South: you sail extra miles needlessly.  The boats to North have just as much wind, sail fewer miles, get the shift first, gybe out on port, and cross in front of you. </a:t>
            </a:r>
          </a:p>
          <a:p>
            <a:r>
              <a:rPr lang="en-US" dirty="0"/>
              <a:t>To win you have to get it right and cross the ridge at the right place.</a:t>
            </a:r>
          </a:p>
          <a:p>
            <a:r>
              <a:rPr lang="en-US" dirty="0"/>
              <a:t>Pick based on expected strength and location of High when you are 130-145 </a:t>
            </a:r>
            <a:r>
              <a:rPr lang="en-US" dirty="0" err="1"/>
              <a:t>lon</a:t>
            </a:r>
            <a:r>
              <a:rPr lang="en-US" dirty="0"/>
              <a:t>.  Use UL charts, GFS gribs, 96 hr fax progs.</a:t>
            </a:r>
          </a:p>
          <a:p>
            <a:r>
              <a:rPr lang="en-US" dirty="0"/>
              <a:t>Router will take you too far North.  Understand why.  Still useful.  Use router as a N wall.</a:t>
            </a:r>
          </a:p>
          <a:p>
            <a:r>
              <a:rPr lang="en-US" dirty="0"/>
              <a:t>Possible waypoints on ridge, 130 Lon</a:t>
            </a:r>
          </a:p>
          <a:p>
            <a:pPr lvl="1"/>
            <a:r>
              <a:rPr lang="en-US" dirty="0"/>
              <a:t>36N	GC	0 nm	236mag	note course is right past  Farallon Island</a:t>
            </a:r>
          </a:p>
          <a:p>
            <a:pPr lvl="1"/>
            <a:r>
              <a:rPr lang="en-US" dirty="0"/>
              <a:t>34.5N	RL	+9nm	226mag	only if extreme N High</a:t>
            </a:r>
          </a:p>
          <a:p>
            <a:pPr lvl="1"/>
            <a:r>
              <a:rPr lang="en-US" dirty="0"/>
              <a:t>34N		+16nm	223mag	normal N High</a:t>
            </a:r>
          </a:p>
          <a:p>
            <a:pPr lvl="1"/>
            <a:r>
              <a:rPr lang="en-US" dirty="0"/>
              <a:t>32.5N		+50nm	215mag	med High</a:t>
            </a:r>
          </a:p>
          <a:p>
            <a:pPr lvl="1"/>
            <a:r>
              <a:rPr lang="en-US" dirty="0"/>
              <a:t>31N		+110nm	206mag	really expensive, sometimes </a:t>
            </a:r>
            <a:r>
              <a:rPr lang="en-US" dirty="0" err="1"/>
              <a:t>req</a:t>
            </a:r>
            <a:endParaRPr lang="en-US"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cxnSp>
        <p:nvCxnSpPr>
          <p:cNvPr id="3" name="Straight Connector 2"/>
          <p:cNvCxnSpPr/>
          <p:nvPr/>
        </p:nvCxnSpPr>
        <p:spPr>
          <a:xfrm flipH="1">
            <a:off x="5562600" y="4191000"/>
            <a:ext cx="2971800" cy="1600200"/>
          </a:xfrm>
          <a:prstGeom prst="line">
            <a:avLst/>
          </a:prstGeom>
        </p:spPr>
        <p:style>
          <a:lnRef idx="2">
            <a:schemeClr val="accent2"/>
          </a:lnRef>
          <a:fillRef idx="0">
            <a:schemeClr val="accent2"/>
          </a:fillRef>
          <a:effectRef idx="1">
            <a:schemeClr val="accent2"/>
          </a:effectRef>
          <a:fontRef idx="minor">
            <a:schemeClr val="tx1"/>
          </a:fontRef>
        </p:style>
      </p:cxn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144336"/>
            <a:ext cx="9144000" cy="4569328"/>
          </a:xfrm>
          <a:prstGeom prst="rect">
            <a:avLst/>
          </a:prstGeom>
        </p:spPr>
      </p:pic>
    </p:spTree>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Metro">
  <a:themeElements>
    <a:clrScheme name="Metro">
      <a:dk1>
        <a:sysClr val="windowText" lastClr="000000"/>
      </a:dk1>
      <a:lt1>
        <a:sysClr val="window" lastClr="FFFFFF"/>
      </a:lt1>
      <a:dk2>
        <a:srgbClr val="4E5B6F"/>
      </a:dk2>
      <a:lt2>
        <a:srgbClr val="D6ECFF"/>
      </a:lt2>
      <a:accent1>
        <a:srgbClr val="7FD13B"/>
      </a:accent1>
      <a:accent2>
        <a:srgbClr val="EA157A"/>
      </a:accent2>
      <a:accent3>
        <a:srgbClr val="FEB80A"/>
      </a:accent3>
      <a:accent4>
        <a:srgbClr val="00ADDC"/>
      </a:accent4>
      <a:accent5>
        <a:srgbClr val="738AC8"/>
      </a:accent5>
      <a:accent6>
        <a:srgbClr val="1AB39F"/>
      </a:accent6>
      <a:hlink>
        <a:srgbClr val="EB8803"/>
      </a:hlink>
      <a:folHlink>
        <a:srgbClr val="5F7791"/>
      </a:folHlink>
    </a:clrScheme>
    <a:fontScheme name="Metro">
      <a:majorFont>
        <a:latin typeface="Consolas"/>
        <a:ea typeface=""/>
        <a:cs typeface=""/>
        <a:font script="Jpan" typeface="HG丸ｺﾞｼｯｸM-PRO"/>
        <a:font script="Hang" typeface="HY중고딕"/>
        <a:font script="Hans" typeface="华文楷体"/>
        <a:font script="Hant" typeface="新細明體"/>
        <a:font script="Arab" typeface="Tahoma"/>
        <a:font script="Hebr" typeface="Levenim MT"/>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a:ea typeface=""/>
        <a:cs typeface=""/>
        <a:font script="Jpan" typeface="HGｺﾞｼｯｸM"/>
        <a:font script="Hang" typeface="맑은 고딕"/>
        <a:font script="Hans" typeface="宋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Metro">
      <a:fillStyleLst>
        <a:solidFill>
          <a:schemeClr val="phClr"/>
        </a:solidFill>
        <a:gradFill rotWithShape="1">
          <a:gsLst>
            <a:gs pos="0">
              <a:schemeClr val="phClr">
                <a:tint val="25000"/>
                <a:satMod val="125000"/>
              </a:schemeClr>
            </a:gs>
            <a:gs pos="40000">
              <a:schemeClr val="phClr">
                <a:tint val="55000"/>
                <a:satMod val="130000"/>
              </a:schemeClr>
            </a:gs>
            <a:gs pos="50000">
              <a:schemeClr val="phClr">
                <a:tint val="59000"/>
                <a:satMod val="130000"/>
              </a:schemeClr>
            </a:gs>
            <a:gs pos="65000">
              <a:schemeClr val="phClr">
                <a:tint val="55000"/>
                <a:satMod val="130000"/>
              </a:schemeClr>
            </a:gs>
            <a:gs pos="100000">
              <a:schemeClr val="phClr">
                <a:tint val="20000"/>
                <a:satMod val="125000"/>
              </a:schemeClr>
            </a:gs>
          </a:gsLst>
          <a:lin ang="5400000" scaled="0"/>
        </a:gradFill>
        <a:gradFill rotWithShape="1">
          <a:gsLst>
            <a:gs pos="0">
              <a:schemeClr val="phClr">
                <a:tint val="48000"/>
                <a:satMod val="138000"/>
              </a:schemeClr>
            </a:gs>
            <a:gs pos="25000">
              <a:schemeClr val="phClr">
                <a:tint val="85000"/>
              </a:schemeClr>
            </a:gs>
            <a:gs pos="40000">
              <a:schemeClr val="phClr">
                <a:tint val="92000"/>
              </a:schemeClr>
            </a:gs>
            <a:gs pos="50000">
              <a:schemeClr val="phClr">
                <a:tint val="93000"/>
              </a:schemeClr>
            </a:gs>
            <a:gs pos="60000">
              <a:schemeClr val="phClr">
                <a:tint val="92000"/>
              </a:schemeClr>
            </a:gs>
            <a:gs pos="75000">
              <a:schemeClr val="phClr">
                <a:tint val="83000"/>
                <a:satMod val="108000"/>
              </a:schemeClr>
            </a:gs>
            <a:gs pos="100000">
              <a:schemeClr val="phClr">
                <a:tint val="48000"/>
                <a:satMod val="150000"/>
              </a:schemeClr>
            </a:gs>
          </a:gsLst>
          <a:lin ang="5400000" scaled="0"/>
        </a:gradFill>
      </a:fillStyleLst>
      <a:lnStyleLst>
        <a:ln w="12000" cap="flat" cmpd="sng" algn="ctr">
          <a:solidFill>
            <a:schemeClr val="phClr"/>
          </a:solidFill>
          <a:prstDash val="solid"/>
        </a:ln>
        <a:ln w="19050" cap="flat" cmpd="sng" algn="ctr">
          <a:solidFill>
            <a:schemeClr val="phClr"/>
          </a:solidFill>
          <a:prstDash val="solid"/>
        </a:ln>
        <a:ln w="38100" cap="flat" cmpd="sng" algn="ctr">
          <a:solidFill>
            <a:schemeClr val="phClr"/>
          </a:solidFill>
          <a:prstDash val="solid"/>
        </a:ln>
      </a:lnStyleLst>
      <a:effectStyleLst>
        <a:effectStyle>
          <a:effectLst>
            <a:glow rad="63500">
              <a:schemeClr val="phClr">
                <a:alpha val="45000"/>
                <a:satMod val="120000"/>
              </a:schemeClr>
            </a:glow>
          </a:effectLst>
        </a:effectStyle>
        <a:effectStyle>
          <a:effectLst>
            <a:glow rad="63500">
              <a:schemeClr val="phClr">
                <a:alpha val="45000"/>
                <a:satMod val="120000"/>
              </a:schemeClr>
            </a:glow>
          </a:effectLst>
          <a:scene3d>
            <a:camera prst="orthographicFront" fov="0">
              <a:rot lat="0" lon="0" rev="0"/>
            </a:camera>
            <a:lightRig rig="brightRoom" dir="tl">
              <a:rot lat="0" lon="0" rev="8700000"/>
            </a:lightRig>
          </a:scene3d>
          <a:sp3d>
            <a:bevelT w="0" h="0"/>
            <a:contourClr>
              <a:schemeClr val="phClr">
                <a:tint val="70000"/>
              </a:schemeClr>
            </a:contourClr>
          </a:sp3d>
        </a:effectStyle>
        <a:effectStyle>
          <a:effectLst>
            <a:glow rad="101500">
              <a:schemeClr val="phClr">
                <a:alpha val="42000"/>
                <a:satMod val="120000"/>
              </a:schemeClr>
            </a:glow>
          </a:effectLst>
          <a:scene3d>
            <a:camera prst="orthographicFront" fov="0">
              <a:rot lat="0" lon="0" rev="0"/>
            </a:camera>
            <a:lightRig rig="glow" dir="t">
              <a:rot lat="0" lon="0" rev="4800000"/>
            </a:lightRig>
          </a:scene3d>
          <a:sp3d prstMaterial="powder">
            <a:bevelT w="50800" h="50800"/>
            <a:contourClr>
              <a:schemeClr val="phClr"/>
            </a:contourClr>
          </a:sp3d>
        </a:effectStyle>
      </a:effectStyleLst>
      <a:bgFillStyleLst>
        <a:solidFill>
          <a:schemeClr val="phClr"/>
        </a:solidFill>
        <a:gradFill rotWithShape="1">
          <a:gsLst>
            <a:gs pos="0">
              <a:schemeClr val="bg1">
                <a:shade val="100000"/>
                <a:satMod val="150000"/>
              </a:schemeClr>
            </a:gs>
            <a:gs pos="65000">
              <a:schemeClr val="bg1">
                <a:shade val="90000"/>
                <a:satMod val="375000"/>
              </a:schemeClr>
            </a:gs>
            <a:gs pos="100000">
              <a:schemeClr val="phClr">
                <a:tint val="88000"/>
                <a:satMod val="400000"/>
              </a:schemeClr>
            </a:gs>
          </a:gsLst>
          <a:lin ang="5400000" scaled="0"/>
        </a:gradFill>
        <a:blipFill>
          <a:blip xmlns:r="http://schemas.openxmlformats.org/officeDocument/2006/relationships" r:embed="rId1">
            <a:duotone>
              <a:schemeClr val="phClr">
                <a:shade val="40000"/>
                <a:satMod val="180000"/>
              </a:schemeClr>
              <a:schemeClr val="phClr">
                <a:tint val="90000"/>
                <a:satMod val="200000"/>
              </a:schemeClr>
            </a:duotone>
          </a:blip>
          <a:tile tx="0" ty="0" sx="80000" sy="80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Metro</Template>
  <TotalTime>1043</TotalTime>
  <Words>2111</Words>
  <Application>Microsoft Office PowerPoint</Application>
  <PresentationFormat>On-screen Show (4:3)</PresentationFormat>
  <Paragraphs>142</Paragraphs>
  <Slides>34</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34</vt:i4>
      </vt:variant>
    </vt:vector>
  </HeadingPairs>
  <TitlesOfParts>
    <vt:vector size="40" baseType="lpstr">
      <vt:lpstr>Consolas</vt:lpstr>
      <vt:lpstr>Corbel</vt:lpstr>
      <vt:lpstr>Wingdings</vt:lpstr>
      <vt:lpstr>Wingdings 2</vt:lpstr>
      <vt:lpstr>Wingdings 3</vt:lpstr>
      <vt:lpstr>Metro</vt:lpstr>
      <vt:lpstr>Stan Honey’s Pacific Cup Weather and Tactics Agenda: </vt:lpstr>
      <vt:lpstr>PowerPoint Presentation</vt:lpstr>
      <vt:lpstr>Reach the Synoptic Wind before the inshore glass-off.</vt:lpstr>
      <vt:lpstr>PowerPoint Presentation</vt:lpstr>
      <vt:lpstr>PowerPoint Presentation</vt:lpstr>
      <vt:lpstr>PowerPoint Presentation</vt:lpstr>
      <vt:lpstr>PowerPoint Presentation</vt:lpstr>
      <vt:lpstr>Pick Waypoint on the Ridge</vt:lpstr>
      <vt:lpstr>PowerPoint Presentation</vt:lpstr>
      <vt:lpstr>Sources of Weather</vt:lpstr>
      <vt:lpstr>Weather Briefing</vt:lpstr>
      <vt:lpstr>Routing software</vt:lpstr>
      <vt:lpstr>Routing tips</vt:lpstr>
      <vt:lpstr>500mb charts</vt:lpstr>
      <vt:lpstr>PowerPoint Presentation</vt:lpstr>
      <vt:lpstr>PowerPoint Presentation</vt:lpstr>
      <vt:lpstr>Know and Watch your Lows</vt:lpstr>
      <vt:lpstr>Cutoff Low </vt:lpstr>
      <vt:lpstr>PowerPoint Presentation</vt:lpstr>
      <vt:lpstr>PowerPoint Presentation</vt:lpstr>
      <vt:lpstr>PowerPoint Presentation</vt:lpstr>
      <vt:lpstr>PowerPoint Presentation</vt:lpstr>
      <vt:lpstr>Race in your slot to the shift</vt:lpstr>
      <vt:lpstr>Rules of Thumb</vt:lpstr>
      <vt:lpstr>Tradewind Run</vt:lpstr>
      <vt:lpstr>PowerPoint Presentation</vt:lpstr>
      <vt:lpstr>PowerPoint Presentation</vt:lpstr>
      <vt:lpstr>Tradewind Run</vt:lpstr>
      <vt:lpstr>Final Shift </vt:lpstr>
      <vt:lpstr>Finish </vt:lpstr>
      <vt:lpstr>What if the High goes bad?</vt:lpstr>
      <vt:lpstr>PowerPoint Presentation</vt:lpstr>
      <vt:lpstr>Resources </vt:lpstr>
      <vt:lpstr>Final Comments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Transpac</dc:title>
  <dc:creator>Stan</dc:creator>
  <cp:lastModifiedBy>michael moradzadeh</cp:lastModifiedBy>
  <cp:revision>73</cp:revision>
  <dcterms:created xsi:type="dcterms:W3CDTF">2006-08-16T00:00:00Z</dcterms:created>
  <dcterms:modified xsi:type="dcterms:W3CDTF">2016-07-06T13:54:35Z</dcterms:modified>
</cp:coreProperties>
</file>